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4.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2.xml" ContentType="application/vnd.openxmlformats-officedocument.drawingml.chartshapes+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3.xml" ContentType="application/vnd.openxmlformats-officedocument.drawingml.chartshapes+xml"/>
  <Override PartName="/ppt/notesSlides/notesSlide5.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6.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7.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1" r:id="rId5"/>
  </p:sldMasterIdLst>
  <p:notesMasterIdLst>
    <p:notesMasterId r:id="rId17"/>
  </p:notesMasterIdLst>
  <p:sldIdLst>
    <p:sldId id="257" r:id="rId6"/>
    <p:sldId id="280" r:id="rId7"/>
    <p:sldId id="305" r:id="rId8"/>
    <p:sldId id="310" r:id="rId9"/>
    <p:sldId id="309" r:id="rId10"/>
    <p:sldId id="307" r:id="rId11"/>
    <p:sldId id="308" r:id="rId12"/>
    <p:sldId id="306" r:id="rId13"/>
    <p:sldId id="304" r:id="rId14"/>
    <p:sldId id="298" r:id="rId15"/>
    <p:sldId id="302" r:id="rId16"/>
  </p:sldIdLst>
  <p:sldSz cx="12192000" cy="6858000"/>
  <p:notesSz cx="6810375" cy="99425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5E01406-0579-0F49-8390-D3B66EE410C0}" name="Dan Kohse" initials="DK" userId="S::DKohse@calgarychamber.com::b46290c6-9d47-45a4-9ebf-95661945f1be" providerId="AD"/>
  <p188:author id="{1444647D-5CCE-7CC8-8713-2F9D01E55282}" name="Brittany Brander" initials="BB" userId="S::BBrander@calgarychamber.com::0fe30792-f320-45e1-a599-43fb2af7b485" providerId="AD"/>
  <p188:author id="{D69631A4-A58C-1379-6473-3A67BFD7B16E}" name="Colleen Ruhl" initials="CR" userId="S::CRuhl@calgarychamber.com::13ce7255-f96b-465a-b9f1-3e6a35ebfcd3" providerId="AD"/>
  <p188:author id="{73A651C2-E449-FA2F-4ED3-91EF15AC9300}" name="Josh Pentland" initials="JP" userId="S::JPentland@calgarychamber.com::f14dcadb-4a99-465c-b87e-924ca4492b17" providerId="AD"/>
  <p188:author id="{9FF9F5DE-F996-8E9D-5160-8B719B8B18AD}" name="Ruhee Ismail-Teja" initials="RIT" userId="S::RIsmailTeja@calgarychamber.com::276faf15-4109-434d-9b0c-72878cfece9e"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49C5B1"/>
    <a:srgbClr val="0F2D52"/>
    <a:srgbClr val="0076C0"/>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64" d="100"/>
          <a:sy n="64" d="100"/>
        </p:scale>
        <p:origin x="-1272" y="6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23" Type="http://schemas.microsoft.com/office/2018/10/relationships/authors" Target="authors.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y Willness" userId="S::twillness@calgarychamber.com::54e24b14-f9b5-47af-b45f-d538c51be99d" providerId="AD" clId="Web-{B0462DCD-436E-41EF-4475-897B5BAC373F}"/>
    <pc:docChg chg="modSld">
      <pc:chgData name="Ty Willness" userId="S::twillness@calgarychamber.com::54e24b14-f9b5-47af-b45f-d538c51be99d" providerId="AD" clId="Web-{B0462DCD-436E-41EF-4475-897B5BAC373F}" dt="2026-03-10T15:28:24.221" v="10"/>
      <pc:docMkLst>
        <pc:docMk/>
      </pc:docMkLst>
      <pc:sldChg chg="delSp">
        <pc:chgData name="Ty Willness" userId="S::twillness@calgarychamber.com::54e24b14-f9b5-47af-b45f-d538c51be99d" providerId="AD" clId="Web-{B0462DCD-436E-41EF-4475-897B5BAC373F}" dt="2026-03-10T15:24:17.910" v="0"/>
        <pc:sldMkLst>
          <pc:docMk/>
          <pc:sldMk cId="1858782789" sldId="298"/>
        </pc:sldMkLst>
      </pc:sldChg>
      <pc:sldChg chg="addSp delSp modSp">
        <pc:chgData name="Ty Willness" userId="S::twillness@calgarychamber.com::54e24b14-f9b5-47af-b45f-d538c51be99d" providerId="AD" clId="Web-{B0462DCD-436E-41EF-4475-897B5BAC373F}" dt="2026-03-10T15:28:24.221" v="10"/>
        <pc:sldMkLst>
          <pc:docMk/>
          <pc:sldMk cId="2715019694" sldId="305"/>
        </pc:sldMkLst>
        <pc:graphicFrameChg chg="add del mod">
          <ac:chgData name="Ty Willness" userId="S::twillness@calgarychamber.com::54e24b14-f9b5-47af-b45f-d538c51be99d" providerId="AD" clId="Web-{B0462DCD-436E-41EF-4475-897B5BAC373F}" dt="2026-03-10T15:28:24.221" v="10"/>
          <ac:graphicFrameMkLst>
            <pc:docMk/>
            <pc:sldMk cId="2715019694" sldId="305"/>
            <ac:graphicFrameMk id="8" creationId="{86234D43-A420-7A9E-38EE-66E03C2837E2}"/>
          </ac:graphicFrameMkLst>
        </pc:graphicFrameChg>
        <pc:picChg chg="mod">
          <ac:chgData name="Ty Willness" userId="S::twillness@calgarychamber.com::54e24b14-f9b5-47af-b45f-d538c51be99d" providerId="AD" clId="Web-{B0462DCD-436E-41EF-4475-897B5BAC373F}" dt="2026-03-10T15:26:42.237" v="8" actId="1076"/>
          <ac:picMkLst>
            <pc:docMk/>
            <pc:sldMk cId="2715019694" sldId="305"/>
            <ac:picMk id="3" creationId="{4B64D8AA-CA90-8C69-21E3-505227BDE71B}"/>
          </ac:picMkLst>
        </pc:picChg>
      </pc:sldChg>
      <pc:sldChg chg="modSp">
        <pc:chgData name="Ty Willness" userId="S::twillness@calgarychamber.com::54e24b14-f9b5-47af-b45f-d538c51be99d" providerId="AD" clId="Web-{B0462DCD-436E-41EF-4475-897B5BAC373F}" dt="2026-03-10T15:26:15.550" v="4" actId="1076"/>
        <pc:sldMkLst>
          <pc:docMk/>
          <pc:sldMk cId="1101909924" sldId="306"/>
        </pc:sldMkLst>
        <pc:picChg chg="mod">
          <ac:chgData name="Ty Willness" userId="S::twillness@calgarychamber.com::54e24b14-f9b5-47af-b45f-d538c51be99d" providerId="AD" clId="Web-{B0462DCD-436E-41EF-4475-897B5BAC373F}" dt="2026-03-10T15:26:15.550" v="4" actId="1076"/>
          <ac:picMkLst>
            <pc:docMk/>
            <pc:sldMk cId="1101909924" sldId="306"/>
            <ac:picMk id="3" creationId="{D97CF7F2-5FDE-D5C0-81A7-A9CA258B9724}"/>
          </ac:picMkLst>
        </pc:picChg>
      </pc:sldChg>
      <pc:sldChg chg="modSp">
        <pc:chgData name="Ty Willness" userId="S::twillness@calgarychamber.com::54e24b14-f9b5-47af-b45f-d538c51be99d" providerId="AD" clId="Web-{B0462DCD-436E-41EF-4475-897B5BAC373F}" dt="2026-03-10T15:26:21.722" v="5" actId="1076"/>
        <pc:sldMkLst>
          <pc:docMk/>
          <pc:sldMk cId="2265316749" sldId="308"/>
        </pc:sldMkLst>
        <pc:picChg chg="mod">
          <ac:chgData name="Ty Willness" userId="S::twillness@calgarychamber.com::54e24b14-f9b5-47af-b45f-d538c51be99d" providerId="AD" clId="Web-{B0462DCD-436E-41EF-4475-897B5BAC373F}" dt="2026-03-10T15:26:21.722" v="5" actId="1076"/>
          <ac:picMkLst>
            <pc:docMk/>
            <pc:sldMk cId="2265316749" sldId="308"/>
            <ac:picMk id="2" creationId="{9A29CA2A-A21B-CC1A-2BEB-DD1A0943672B}"/>
          </ac:picMkLst>
        </pc:picChg>
      </pc:sldChg>
      <pc:sldChg chg="modSp">
        <pc:chgData name="Ty Willness" userId="S::twillness@calgarychamber.com::54e24b14-f9b5-47af-b45f-d538c51be99d" providerId="AD" clId="Web-{B0462DCD-436E-41EF-4475-897B5BAC373F}" dt="2026-03-10T15:26:34.409" v="7" actId="1076"/>
        <pc:sldMkLst>
          <pc:docMk/>
          <pc:sldMk cId="4284716145" sldId="310"/>
        </pc:sldMkLst>
        <pc:picChg chg="mod">
          <ac:chgData name="Ty Willness" userId="S::twillness@calgarychamber.com::54e24b14-f9b5-47af-b45f-d538c51be99d" providerId="AD" clId="Web-{B0462DCD-436E-41EF-4475-897B5BAC373F}" dt="2026-03-10T15:26:34.409" v="7" actId="1076"/>
          <ac:picMkLst>
            <pc:docMk/>
            <pc:sldMk cId="4284716145" sldId="310"/>
            <ac:picMk id="11" creationId="{FF299F1A-50DB-B5C7-0967-7203917443F6}"/>
          </ac:picMkLst>
        </pc:picChg>
      </pc:sldChg>
    </pc:docChg>
  </pc:docChgLst>
  <pc:docChgLst>
    <pc:chgData name="Ty Willness" userId="S::twillness@calgarychamber.com::54e24b14-f9b5-47af-b45f-d538c51be99d" providerId="AD" clId="Web-{8EE731E5-C13D-AC0C-67BF-65F15E494F45}"/>
    <pc:docChg chg="modSld">
      <pc:chgData name="Ty Willness" userId="S::twillness@calgarychamber.com::54e24b14-f9b5-47af-b45f-d538c51be99d" providerId="AD" clId="Web-{8EE731E5-C13D-AC0C-67BF-65F15E494F45}" dt="2026-03-10T15:03:32.524" v="8" actId="20577"/>
      <pc:docMkLst>
        <pc:docMk/>
      </pc:docMkLst>
      <pc:sldChg chg="delSp modSp">
        <pc:chgData name="Ty Willness" userId="S::twillness@calgarychamber.com::54e24b14-f9b5-47af-b45f-d538c51be99d" providerId="AD" clId="Web-{8EE731E5-C13D-AC0C-67BF-65F15E494F45}" dt="2026-03-10T15:03:32.524" v="8" actId="20577"/>
        <pc:sldMkLst>
          <pc:docMk/>
          <pc:sldMk cId="1693070696" sldId="280"/>
        </pc:sldMkLst>
        <pc:spChg chg="mod">
          <ac:chgData name="Ty Willness" userId="S::twillness@calgarychamber.com::54e24b14-f9b5-47af-b45f-d538c51be99d" providerId="AD" clId="Web-{8EE731E5-C13D-AC0C-67BF-65F15E494F45}" dt="2026-03-10T15:03:26.789" v="1" actId="20577"/>
          <ac:spMkLst>
            <pc:docMk/>
            <pc:sldMk cId="1693070696" sldId="280"/>
            <ac:spMk id="2" creationId="{A5697E28-DA5C-4F4D-A4C1-4B996E30E702}"/>
          </ac:spMkLst>
        </pc:spChg>
        <pc:spChg chg="mod">
          <ac:chgData name="Ty Willness" userId="S::twillness@calgarychamber.com::54e24b14-f9b5-47af-b45f-d538c51be99d" providerId="AD" clId="Web-{8EE731E5-C13D-AC0C-67BF-65F15E494F45}" dt="2026-03-10T15:03:32.524" v="8" actId="20577"/>
          <ac:spMkLst>
            <pc:docMk/>
            <pc:sldMk cId="1693070696" sldId="280"/>
            <ac:spMk id="4" creationId="{731EB32D-ECEE-FE47-A4EB-0C0810622E0F}"/>
          </ac:spMkLst>
        </pc:spChg>
      </pc:sldChg>
    </pc:docChg>
  </pc:docChgLst>
  <pc:docChgLst>
    <pc:chgData name="Ty Willness" userId="54e24b14-f9b5-47af-b45f-d538c51be99d" providerId="ADAL" clId="{01C89D38-90BF-4BDD-AB13-486663D2C372}"/>
    <pc:docChg chg="delSld modSld">
      <pc:chgData name="Ty Willness" userId="54e24b14-f9b5-47af-b45f-d538c51be99d" providerId="ADAL" clId="{01C89D38-90BF-4BDD-AB13-486663D2C372}" dt="2026-03-13T17:42:18.252" v="479" actId="1076"/>
      <pc:docMkLst>
        <pc:docMk/>
      </pc:docMkLst>
      <pc:sldChg chg="modSp mod">
        <pc:chgData name="Ty Willness" userId="54e24b14-f9b5-47af-b45f-d538c51be99d" providerId="ADAL" clId="{01C89D38-90BF-4BDD-AB13-486663D2C372}" dt="2026-03-13T17:41:43.135" v="478" actId="20577"/>
        <pc:sldMkLst>
          <pc:docMk/>
          <pc:sldMk cId="1693070696" sldId="280"/>
        </pc:sldMkLst>
        <pc:spChg chg="mod">
          <ac:chgData name="Ty Willness" userId="54e24b14-f9b5-47af-b45f-d538c51be99d" providerId="ADAL" clId="{01C89D38-90BF-4BDD-AB13-486663D2C372}" dt="2026-03-13T17:41:43.135" v="478" actId="20577"/>
          <ac:spMkLst>
            <pc:docMk/>
            <pc:sldMk cId="1693070696" sldId="280"/>
            <ac:spMk id="4" creationId="{731EB32D-ECEE-FE47-A4EB-0C0810622E0F}"/>
          </ac:spMkLst>
        </pc:spChg>
      </pc:sldChg>
      <pc:sldChg chg="del">
        <pc:chgData name="Ty Willness" userId="54e24b14-f9b5-47af-b45f-d538c51be99d" providerId="ADAL" clId="{01C89D38-90BF-4BDD-AB13-486663D2C372}" dt="2026-03-13T17:31:52.772" v="263" actId="2696"/>
        <pc:sldMkLst>
          <pc:docMk/>
          <pc:sldMk cId="984278413" sldId="283"/>
        </pc:sldMkLst>
      </pc:sldChg>
      <pc:sldChg chg="modSp mod">
        <pc:chgData name="Ty Willness" userId="54e24b14-f9b5-47af-b45f-d538c51be99d" providerId="ADAL" clId="{01C89D38-90BF-4BDD-AB13-486663D2C372}" dt="2026-03-13T17:35:12.570" v="347" actId="1076"/>
        <pc:sldMkLst>
          <pc:docMk/>
          <pc:sldMk cId="3185053905" sldId="304"/>
        </pc:sldMkLst>
        <pc:picChg chg="mod">
          <ac:chgData name="Ty Willness" userId="54e24b14-f9b5-47af-b45f-d538c51be99d" providerId="ADAL" clId="{01C89D38-90BF-4BDD-AB13-486663D2C372}" dt="2026-03-13T17:35:12.570" v="347" actId="1076"/>
          <ac:picMkLst>
            <pc:docMk/>
            <pc:sldMk cId="3185053905" sldId="304"/>
            <ac:picMk id="3" creationId="{51D52126-F402-FE5C-85CC-31B52D2B8A89}"/>
          </ac:picMkLst>
        </pc:picChg>
      </pc:sldChg>
      <pc:sldChg chg="modSp mod">
        <pc:chgData name="Ty Willness" userId="54e24b14-f9b5-47af-b45f-d538c51be99d" providerId="ADAL" clId="{01C89D38-90BF-4BDD-AB13-486663D2C372}" dt="2026-03-13T17:32:13.309" v="267" actId="1076"/>
        <pc:sldMkLst>
          <pc:docMk/>
          <pc:sldMk cId="1101909924" sldId="306"/>
        </pc:sldMkLst>
        <pc:spChg chg="mod">
          <ac:chgData name="Ty Willness" userId="54e24b14-f9b5-47af-b45f-d538c51be99d" providerId="ADAL" clId="{01C89D38-90BF-4BDD-AB13-486663D2C372}" dt="2026-03-13T17:32:13.309" v="267" actId="1076"/>
          <ac:spMkLst>
            <pc:docMk/>
            <pc:sldMk cId="1101909924" sldId="306"/>
            <ac:spMk id="4" creationId="{51BB67A5-2F79-F26A-225E-C947538A1E04}"/>
          </ac:spMkLst>
        </pc:spChg>
        <pc:picChg chg="mod">
          <ac:chgData name="Ty Willness" userId="54e24b14-f9b5-47af-b45f-d538c51be99d" providerId="ADAL" clId="{01C89D38-90BF-4BDD-AB13-486663D2C372}" dt="2026-03-13T17:32:06.767" v="266" actId="1076"/>
          <ac:picMkLst>
            <pc:docMk/>
            <pc:sldMk cId="1101909924" sldId="306"/>
            <ac:picMk id="3" creationId="{D97CF7F2-5FDE-D5C0-81A7-A9CA258B9724}"/>
          </ac:picMkLst>
        </pc:picChg>
      </pc:sldChg>
      <pc:sldChg chg="modSp mod">
        <pc:chgData name="Ty Willness" userId="54e24b14-f9b5-47af-b45f-d538c51be99d" providerId="ADAL" clId="{01C89D38-90BF-4BDD-AB13-486663D2C372}" dt="2026-03-13T17:11:53.909" v="241" actId="1076"/>
        <pc:sldMkLst>
          <pc:docMk/>
          <pc:sldMk cId="1788771229" sldId="309"/>
        </pc:sldMkLst>
        <pc:spChg chg="mod">
          <ac:chgData name="Ty Willness" userId="54e24b14-f9b5-47af-b45f-d538c51be99d" providerId="ADAL" clId="{01C89D38-90BF-4BDD-AB13-486663D2C372}" dt="2026-03-13T17:11:53.909" v="241" actId="1076"/>
          <ac:spMkLst>
            <pc:docMk/>
            <pc:sldMk cId="1788771229" sldId="309"/>
            <ac:spMk id="6" creationId="{7E5A9A25-35BB-057A-6B8F-9A41091F71E3}"/>
          </ac:spMkLst>
        </pc:spChg>
        <pc:picChg chg="mod">
          <ac:chgData name="Ty Willness" userId="54e24b14-f9b5-47af-b45f-d538c51be99d" providerId="ADAL" clId="{01C89D38-90BF-4BDD-AB13-486663D2C372}" dt="2026-03-13T17:11:49.333" v="240" actId="1076"/>
          <ac:picMkLst>
            <pc:docMk/>
            <pc:sldMk cId="1788771229" sldId="309"/>
            <ac:picMk id="3" creationId="{D97CF7F2-5FDE-D5C0-81A7-A9CA258B9724}"/>
          </ac:picMkLst>
        </pc:picChg>
      </pc:sldChg>
      <pc:sldChg chg="modSp mod">
        <pc:chgData name="Ty Willness" userId="54e24b14-f9b5-47af-b45f-d538c51be99d" providerId="ADAL" clId="{01C89D38-90BF-4BDD-AB13-486663D2C372}" dt="2026-03-13T17:42:18.252" v="479" actId="1076"/>
        <pc:sldMkLst>
          <pc:docMk/>
          <pc:sldMk cId="4284716145" sldId="310"/>
        </pc:sldMkLst>
        <pc:picChg chg="mod">
          <ac:chgData name="Ty Willness" userId="54e24b14-f9b5-47af-b45f-d538c51be99d" providerId="ADAL" clId="{01C89D38-90BF-4BDD-AB13-486663D2C372}" dt="2026-03-13T17:42:18.252" v="479" actId="1076"/>
          <ac:picMkLst>
            <pc:docMk/>
            <pc:sldMk cId="4284716145" sldId="310"/>
            <ac:picMk id="11" creationId="{FF299F1A-50DB-B5C7-0967-7203917443F6}"/>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2.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3.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313023240405227"/>
          <c:y val="0.22017631604731228"/>
          <c:w val="0.6778726053176064"/>
          <c:h val="0.66671778267417992"/>
        </c:manualLayout>
      </c:layout>
      <c:pieChart>
        <c:varyColors val="1"/>
        <c:ser>
          <c:idx val="0"/>
          <c:order val="0"/>
          <c:tx>
            <c:strRef>
              <c:f>Sheet1!$B$1</c:f>
              <c:strCache>
                <c:ptCount val="1"/>
                <c:pt idx="0">
                  <c:v>Business Outlook - Next 12 Months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E171-496F-AAE9-DA3C7BC7A265}"/>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E171-496F-AAE9-DA3C7BC7A265}"/>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E171-496F-AAE9-DA3C7BC7A265}"/>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E171-496F-AAE9-DA3C7BC7A265}"/>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E171-496F-AAE9-DA3C7BC7A265}"/>
              </c:ext>
            </c:extLst>
          </c:dPt>
          <c:cat>
            <c:strRef>
              <c:f>Sheet1!$A$2:$A$6</c:f>
              <c:strCache>
                <c:ptCount val="5"/>
                <c:pt idx="0">
                  <c:v>Very Optimistic</c:v>
                </c:pt>
                <c:pt idx="1">
                  <c:v>Somewhat Optimistic</c:v>
                </c:pt>
                <c:pt idx="2">
                  <c:v>Somewhat Pessimistic</c:v>
                </c:pt>
                <c:pt idx="3">
                  <c:v>Very Pessimistic</c:v>
                </c:pt>
                <c:pt idx="4">
                  <c:v>Unknown</c:v>
                </c:pt>
              </c:strCache>
            </c:strRef>
          </c:cat>
          <c:val>
            <c:numRef>
              <c:f>Sheet1!$B$2:$B$6</c:f>
              <c:numCache>
                <c:formatCode>General</c:formatCode>
                <c:ptCount val="5"/>
                <c:pt idx="0">
                  <c:v>20.7</c:v>
                </c:pt>
                <c:pt idx="1">
                  <c:v>48.7</c:v>
                </c:pt>
                <c:pt idx="2">
                  <c:v>16.2</c:v>
                </c:pt>
                <c:pt idx="3">
                  <c:v>4</c:v>
                </c:pt>
                <c:pt idx="4">
                  <c:v>10.5</c:v>
                </c:pt>
              </c:numCache>
            </c:numRef>
          </c:val>
          <c:extLst>
            <c:ext xmlns:c16="http://schemas.microsoft.com/office/drawing/2014/chart" uri="{C3380CC4-5D6E-409C-BE32-E72D297353CC}">
              <c16:uniqueId val="{00000000-9628-4B2A-81CF-9CCB922B2E6E}"/>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CA" b="1">
                <a:solidFill>
                  <a:srgbClr val="0076C0"/>
                </a:solidFill>
                <a:latin typeface="Futura Std Book" panose="020B0502020204020303"/>
              </a:rPr>
              <a:t>Twelve month</a:t>
            </a:r>
            <a:r>
              <a:rPr lang="en-CA" b="1" baseline="0">
                <a:solidFill>
                  <a:srgbClr val="0076C0"/>
                </a:solidFill>
                <a:latin typeface="Futura Std Book" panose="020B0502020204020303"/>
              </a:rPr>
              <a:t> sentiment</a:t>
            </a:r>
            <a:endParaRPr lang="en-CA" b="1">
              <a:solidFill>
                <a:srgbClr val="0076C0"/>
              </a:solidFill>
              <a:latin typeface="Futura Std Book" panose="020B0502020204020303"/>
            </a:endParaRPr>
          </a:p>
        </c:rich>
      </c:tx>
      <c:layout>
        <c:manualLayout>
          <c:xMode val="edge"/>
          <c:yMode val="edge"/>
          <c:x val="0.24565338328044559"/>
          <c:y val="7.1939471148590129E-3"/>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CA"/>
        </a:p>
      </c:txPr>
    </c:title>
    <c:autoTitleDeleted val="0"/>
    <c:plotArea>
      <c:layout/>
      <c:lineChart>
        <c:grouping val="standard"/>
        <c:varyColors val="0"/>
        <c:ser>
          <c:idx val="0"/>
          <c:order val="0"/>
          <c:tx>
            <c:strRef>
              <c:f>Sheet1!$B$1</c:f>
              <c:strCache>
                <c:ptCount val="1"/>
                <c:pt idx="0">
                  <c:v>Optimistic</c:v>
                </c:pt>
              </c:strCache>
            </c:strRef>
          </c:tx>
          <c:spPr>
            <a:ln w="28575" cap="rnd">
              <a:solidFill>
                <a:schemeClr val="accent2"/>
              </a:solidFill>
              <a:round/>
            </a:ln>
            <a:effectLst/>
          </c:spPr>
          <c:marker>
            <c:symbol val="circle"/>
            <c:size val="5"/>
            <c:spPr>
              <a:solidFill>
                <a:schemeClr val="accent2"/>
              </a:solidFill>
              <a:ln w="9525">
                <a:no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02060"/>
                    </a:solidFill>
                    <a:latin typeface="Futura Std Medium" panose="020B0502020204020303"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Q2, 2024</c:v>
                </c:pt>
                <c:pt idx="1">
                  <c:v>Q3, 2024</c:v>
                </c:pt>
                <c:pt idx="2">
                  <c:v>Q4, 2024</c:v>
                </c:pt>
                <c:pt idx="3">
                  <c:v>Q1, 2025</c:v>
                </c:pt>
                <c:pt idx="4">
                  <c:v>Q2, 2025</c:v>
                </c:pt>
              </c:strCache>
            </c:strRef>
          </c:cat>
          <c:val>
            <c:numRef>
              <c:f>Sheet1!$B$2:$B$6</c:f>
              <c:numCache>
                <c:formatCode>0.00%</c:formatCode>
                <c:ptCount val="5"/>
                <c:pt idx="0">
                  <c:v>0.79</c:v>
                </c:pt>
                <c:pt idx="1">
                  <c:v>0.78</c:v>
                </c:pt>
                <c:pt idx="2">
                  <c:v>0.73</c:v>
                </c:pt>
                <c:pt idx="3">
                  <c:v>0.8</c:v>
                </c:pt>
                <c:pt idx="4">
                  <c:v>0.69</c:v>
                </c:pt>
              </c:numCache>
            </c:numRef>
          </c:val>
          <c:smooth val="0"/>
          <c:extLst>
            <c:ext xmlns:c16="http://schemas.microsoft.com/office/drawing/2014/chart" uri="{C3380CC4-5D6E-409C-BE32-E72D297353CC}">
              <c16:uniqueId val="{00000000-0D85-4B92-B1B9-415B32666032}"/>
            </c:ext>
          </c:extLst>
        </c:ser>
        <c:ser>
          <c:idx val="1"/>
          <c:order val="1"/>
          <c:tx>
            <c:strRef>
              <c:f>Sheet1!$C$1</c:f>
              <c:strCache>
                <c:ptCount val="1"/>
                <c:pt idx="0">
                  <c:v>Pessimistic</c:v>
                </c:pt>
              </c:strCache>
            </c:strRef>
          </c:tx>
          <c:spPr>
            <a:ln w="28575" cap="rnd">
              <a:solidFill>
                <a:srgbClr val="0076C0"/>
              </a:solidFill>
              <a:round/>
            </a:ln>
            <a:effectLst/>
          </c:spPr>
          <c:marker>
            <c:symbol val="circle"/>
            <c:size val="5"/>
            <c:spPr>
              <a:solidFill>
                <a:srgbClr val="0076C0"/>
              </a:solidFill>
              <a:ln w="9525">
                <a:solidFill>
                  <a:schemeClr val="accent1"/>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02060"/>
                    </a:solidFill>
                    <a:latin typeface="Futura Std Medium" panose="020B0502020204020303"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Q2, 2024</c:v>
                </c:pt>
                <c:pt idx="1">
                  <c:v>Q3, 2024</c:v>
                </c:pt>
                <c:pt idx="2">
                  <c:v>Q4, 2024</c:v>
                </c:pt>
                <c:pt idx="3">
                  <c:v>Q1, 2025</c:v>
                </c:pt>
                <c:pt idx="4">
                  <c:v>Q2, 2025</c:v>
                </c:pt>
              </c:strCache>
            </c:strRef>
          </c:cat>
          <c:val>
            <c:numRef>
              <c:f>Sheet1!$C$2:$C$6</c:f>
              <c:numCache>
                <c:formatCode>0.00%</c:formatCode>
                <c:ptCount val="5"/>
                <c:pt idx="0">
                  <c:v>0.14000000000000001</c:v>
                </c:pt>
                <c:pt idx="1">
                  <c:v>0.14000000000000001</c:v>
                </c:pt>
                <c:pt idx="2">
                  <c:v>0.15</c:v>
                </c:pt>
                <c:pt idx="3">
                  <c:v>0.11</c:v>
                </c:pt>
                <c:pt idx="4">
                  <c:v>0.2</c:v>
                </c:pt>
              </c:numCache>
            </c:numRef>
          </c:val>
          <c:smooth val="0"/>
          <c:extLst>
            <c:ext xmlns:c16="http://schemas.microsoft.com/office/drawing/2014/chart" uri="{C3380CC4-5D6E-409C-BE32-E72D297353CC}">
              <c16:uniqueId val="{00000001-0D85-4B92-B1B9-415B32666032}"/>
            </c:ext>
          </c:extLst>
        </c:ser>
        <c:ser>
          <c:idx val="2"/>
          <c:order val="2"/>
          <c:tx>
            <c:strRef>
              <c:f>Sheet1!$D$1</c:f>
              <c:strCache>
                <c:ptCount val="1"/>
                <c:pt idx="0">
                  <c:v>Unknown</c:v>
                </c:pt>
              </c:strCache>
            </c:strRef>
          </c:tx>
          <c:spPr>
            <a:ln w="28575" cap="rnd">
              <a:solidFill>
                <a:srgbClr val="002060"/>
              </a:solidFill>
              <a:round/>
            </a:ln>
            <a:effectLst/>
          </c:spPr>
          <c:marker>
            <c:symbol val="circle"/>
            <c:size val="5"/>
            <c:spPr>
              <a:solidFill>
                <a:schemeClr val="accent3"/>
              </a:solidFill>
              <a:ln w="9525">
                <a:solidFill>
                  <a:schemeClr val="accent1"/>
                </a:solidFill>
              </a:ln>
              <a:effectLst/>
            </c:spPr>
          </c:marker>
          <c:dPt>
            <c:idx val="0"/>
            <c:marker>
              <c:symbol val="circle"/>
              <c:size val="5"/>
              <c:spPr>
                <a:solidFill>
                  <a:schemeClr val="accent3"/>
                </a:solidFill>
                <a:ln w="9525">
                  <a:solidFill>
                    <a:srgbClr val="002060"/>
                  </a:solidFill>
                </a:ln>
                <a:effectLst/>
              </c:spPr>
            </c:marker>
            <c:bubble3D val="0"/>
            <c:extLst>
              <c:ext xmlns:c16="http://schemas.microsoft.com/office/drawing/2014/chart" uri="{C3380CC4-5D6E-409C-BE32-E72D297353CC}">
                <c16:uniqueId val="{00000009-0D85-4B92-B1B9-415B32666032}"/>
              </c:ext>
            </c:extLst>
          </c:dPt>
          <c:dPt>
            <c:idx val="1"/>
            <c:marker>
              <c:symbol val="circle"/>
              <c:size val="5"/>
              <c:spPr>
                <a:solidFill>
                  <a:schemeClr val="accent3"/>
                </a:solidFill>
                <a:ln w="9525">
                  <a:solidFill>
                    <a:schemeClr val="accent3"/>
                  </a:solidFill>
                </a:ln>
                <a:effectLst/>
              </c:spPr>
            </c:marker>
            <c:bubble3D val="0"/>
            <c:extLst>
              <c:ext xmlns:c16="http://schemas.microsoft.com/office/drawing/2014/chart" uri="{C3380CC4-5D6E-409C-BE32-E72D297353CC}">
                <c16:uniqueId val="{00000005-0D85-4B92-B1B9-415B3266603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02060"/>
                    </a:solidFill>
                    <a:latin typeface="Futura Std Medium" panose="020B0502020204020303"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Q2, 2024</c:v>
                </c:pt>
                <c:pt idx="1">
                  <c:v>Q3, 2024</c:v>
                </c:pt>
                <c:pt idx="2">
                  <c:v>Q4, 2024</c:v>
                </c:pt>
                <c:pt idx="3">
                  <c:v>Q1, 2025</c:v>
                </c:pt>
                <c:pt idx="4">
                  <c:v>Q2, 2025</c:v>
                </c:pt>
              </c:strCache>
            </c:strRef>
          </c:cat>
          <c:val>
            <c:numRef>
              <c:f>Sheet1!$D$2:$D$6</c:f>
              <c:numCache>
                <c:formatCode>0.00%</c:formatCode>
                <c:ptCount val="5"/>
                <c:pt idx="0">
                  <c:v>0.08</c:v>
                </c:pt>
                <c:pt idx="1">
                  <c:v>0.09</c:v>
                </c:pt>
                <c:pt idx="2">
                  <c:v>0.12</c:v>
                </c:pt>
                <c:pt idx="3">
                  <c:v>0.09</c:v>
                </c:pt>
                <c:pt idx="4">
                  <c:v>0.11</c:v>
                </c:pt>
              </c:numCache>
            </c:numRef>
          </c:val>
          <c:smooth val="0"/>
          <c:extLst>
            <c:ext xmlns:c16="http://schemas.microsoft.com/office/drawing/2014/chart" uri="{C3380CC4-5D6E-409C-BE32-E72D297353CC}">
              <c16:uniqueId val="{00000002-0D85-4B92-B1B9-415B32666032}"/>
            </c:ext>
          </c:extLst>
        </c:ser>
        <c:dLbls>
          <c:dLblPos val="t"/>
          <c:showLegendKey val="0"/>
          <c:showVal val="1"/>
          <c:showCatName val="0"/>
          <c:showSerName val="0"/>
          <c:showPercent val="0"/>
          <c:showBubbleSize val="0"/>
        </c:dLbls>
        <c:marker val="1"/>
        <c:smooth val="0"/>
        <c:axId val="1381327119"/>
        <c:axId val="1385793231"/>
      </c:lineChart>
      <c:catAx>
        <c:axId val="13813271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002060"/>
                </a:solidFill>
                <a:latin typeface="Futura Std Medium" panose="020B0502020204020303" pitchFamily="34" charset="0"/>
                <a:ea typeface="+mn-ea"/>
                <a:cs typeface="+mn-cs"/>
              </a:defRPr>
            </a:pPr>
            <a:endParaRPr lang="en-US"/>
          </a:p>
        </c:txPr>
        <c:crossAx val="1385793231"/>
        <c:crosses val="autoZero"/>
        <c:auto val="1"/>
        <c:lblAlgn val="ctr"/>
        <c:lblOffset val="100"/>
        <c:noMultiLvlLbl val="0"/>
      </c:catAx>
      <c:valAx>
        <c:axId val="1385793231"/>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rgbClr val="002060"/>
                </a:solidFill>
                <a:latin typeface="Futura Std Medium" panose="020B0502020204020303" pitchFamily="34" charset="0"/>
                <a:ea typeface="+mn-ea"/>
                <a:cs typeface="+mn-cs"/>
              </a:defRPr>
            </a:pPr>
            <a:endParaRPr lang="en-US"/>
          </a:p>
        </c:txPr>
        <c:crossAx val="138132711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rgbClr val="002060"/>
              </a:solidFill>
              <a:latin typeface="Futura Std Medium" panose="020B0502020204020303" pitchFamily="34" charset="0"/>
              <a:ea typeface="+mn-ea"/>
              <a:cs typeface="+mn-cs"/>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Expected to worsen</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1"/>
              <c:layout>
                <c:manualLayout>
                  <c:x val="-6.0742679847090149E-2"/>
                  <c:y val="-1.858121456018789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807-49C7-AC2F-EBA0E6A2C129}"/>
                </c:ext>
              </c:extLst>
            </c:dLbl>
            <c:dLbl>
              <c:idx val="3"/>
              <c:layout>
                <c:manualLayout>
                  <c:x val="-7.9907294811965516E-3"/>
                  <c:y val="5.768060965506070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807-49C7-AC2F-EBA0E6A2C129}"/>
                </c:ext>
              </c:extLst>
            </c:dLbl>
            <c:dLbl>
              <c:idx val="4"/>
              <c:numFmt formatCode="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3"/>
                      </a:solidFill>
                      <a:latin typeface="Futura Std Book" panose="020B0502020204020303"/>
                      <a:ea typeface="+mn-ea"/>
                      <a:cs typeface="+mn-cs"/>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1-4A66-4228-8C93-296C567471AA}"/>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3"/>
                    </a:solidFill>
                    <a:latin typeface="Futura Std Book" panose="020B0502020204020303"/>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Q2 2024</c:v>
                </c:pt>
                <c:pt idx="1">
                  <c:v>Q3 2024</c:v>
                </c:pt>
                <c:pt idx="2">
                  <c:v>Q4 2024</c:v>
                </c:pt>
                <c:pt idx="3">
                  <c:v>Q1 2025</c:v>
                </c:pt>
                <c:pt idx="4">
                  <c:v>Q2 2025</c:v>
                </c:pt>
              </c:strCache>
            </c:strRef>
          </c:cat>
          <c:val>
            <c:numRef>
              <c:f>Sheet1!$B$2:$B$6</c:f>
              <c:numCache>
                <c:formatCode>0%</c:formatCode>
                <c:ptCount val="5"/>
                <c:pt idx="0">
                  <c:v>0.19800000000000001</c:v>
                </c:pt>
                <c:pt idx="1">
                  <c:v>0.30199999999999999</c:v>
                </c:pt>
                <c:pt idx="2">
                  <c:v>0.376</c:v>
                </c:pt>
                <c:pt idx="3">
                  <c:v>0.66600000000000004</c:v>
                </c:pt>
                <c:pt idx="4">
                  <c:v>0.59</c:v>
                </c:pt>
              </c:numCache>
            </c:numRef>
          </c:val>
          <c:smooth val="0"/>
          <c:extLst>
            <c:ext xmlns:c16="http://schemas.microsoft.com/office/drawing/2014/chart" uri="{C3380CC4-5D6E-409C-BE32-E72D297353CC}">
              <c16:uniqueId val="{00000002-4A66-4228-8C93-296C567471AA}"/>
            </c:ext>
          </c:extLst>
        </c:ser>
        <c:ser>
          <c:idx val="2"/>
          <c:order val="2"/>
          <c:tx>
            <c:strRef>
              <c:f>Sheet1!$D$1</c:f>
              <c:strCache>
                <c:ptCount val="1"/>
                <c:pt idx="0">
                  <c:v>Expected to improve</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dLbl>
              <c:idx val="1"/>
              <c:layout>
                <c:manualLayout>
                  <c:x val="-1.2319267362885427E-2"/>
                  <c:y val="-4.684876965519065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807-49C7-AC2F-EBA0E6A2C129}"/>
                </c:ext>
              </c:extLst>
            </c:dLbl>
            <c:dLbl>
              <c:idx val="3"/>
              <c:layout>
                <c:manualLayout>
                  <c:x val="-1.2356292452322835E-3"/>
                  <c:y val="-4.653992794562556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807-49C7-AC2F-EBA0E6A2C129}"/>
                </c:ext>
              </c:extLst>
            </c:dLbl>
            <c:dLbl>
              <c:idx val="4"/>
              <c:numFmt formatCode="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3"/>
                      </a:solidFill>
                      <a:latin typeface="Futura Std Book" panose="020B0502020204020303"/>
                      <a:ea typeface="+mn-ea"/>
                      <a:cs typeface="+mn-cs"/>
                    </a:defRPr>
                  </a:pPr>
                  <a:endParaRPr lang="en-US"/>
                </a:p>
              </c:txPr>
              <c:dLblPos val="b"/>
              <c:showLegendKey val="0"/>
              <c:showVal val="1"/>
              <c:showCatName val="0"/>
              <c:showSerName val="0"/>
              <c:showPercent val="0"/>
              <c:showBubbleSize val="0"/>
              <c:extLst>
                <c:ext xmlns:c16="http://schemas.microsoft.com/office/drawing/2014/chart" uri="{C3380CC4-5D6E-409C-BE32-E72D297353CC}">
                  <c16:uniqueId val="{00000007-4A66-4228-8C93-296C567471AA}"/>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3"/>
                    </a:solidFill>
                    <a:latin typeface="Futura Std Book" panose="020B0502020204020303"/>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Q2 2024</c:v>
                </c:pt>
                <c:pt idx="1">
                  <c:v>Q3 2024</c:v>
                </c:pt>
                <c:pt idx="2">
                  <c:v>Q4 2024</c:v>
                </c:pt>
                <c:pt idx="3">
                  <c:v>Q1 2025</c:v>
                </c:pt>
                <c:pt idx="4">
                  <c:v>Q2 2025</c:v>
                </c:pt>
              </c:strCache>
            </c:strRef>
          </c:cat>
          <c:val>
            <c:numRef>
              <c:f>Sheet1!$D$2:$D$6</c:f>
              <c:numCache>
                <c:formatCode>0%</c:formatCode>
                <c:ptCount val="5"/>
                <c:pt idx="0">
                  <c:v>7.3999999999999996E-2</c:v>
                </c:pt>
                <c:pt idx="1">
                  <c:v>1E-3</c:v>
                </c:pt>
                <c:pt idx="2">
                  <c:v>0.17899999999999999</c:v>
                </c:pt>
                <c:pt idx="3">
                  <c:v>0.02</c:v>
                </c:pt>
                <c:pt idx="4">
                  <c:v>7.0000000000000007E-2</c:v>
                </c:pt>
              </c:numCache>
            </c:numRef>
          </c:val>
          <c:smooth val="0"/>
          <c:extLst>
            <c:ext xmlns:c16="http://schemas.microsoft.com/office/drawing/2014/chart" uri="{C3380CC4-5D6E-409C-BE32-E72D297353CC}">
              <c16:uniqueId val="{00000008-4A66-4228-8C93-296C567471AA}"/>
            </c:ext>
          </c:extLst>
        </c:ser>
        <c:dLbls>
          <c:showLegendKey val="0"/>
          <c:showVal val="0"/>
          <c:showCatName val="0"/>
          <c:showSerName val="0"/>
          <c:showPercent val="0"/>
          <c:showBubbleSize val="0"/>
        </c:dLbls>
        <c:marker val="1"/>
        <c:smooth val="0"/>
        <c:axId val="1559197823"/>
        <c:axId val="1559198303"/>
      </c:lineChart>
      <c:lineChart>
        <c:grouping val="standard"/>
        <c:varyColors val="0"/>
        <c:ser>
          <c:idx val="1"/>
          <c:order val="1"/>
          <c:tx>
            <c:strRef>
              <c:f>Sheet1!$C$1</c:f>
              <c:strCache>
                <c:ptCount val="1"/>
                <c:pt idx="0">
                  <c:v> Expected to remain about the same</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1"/>
              <c:layout>
                <c:manualLayout>
                  <c:x val="-2.2209462771426599E-2"/>
                  <c:y val="-6.3599294701891587E-2"/>
                </c:manualLayout>
              </c:layout>
              <c:tx>
                <c:rich>
                  <a:bodyPr/>
                  <a:lstStyle/>
                  <a:p>
                    <a:fld id="{FB2005AC-C41A-4BC3-968E-CC439CBEEB0D}" type="VALUE">
                      <a:rPr lang="en-US" b="0"/>
                      <a:pPr/>
                      <a:t>[VALUE]</a:t>
                    </a:fld>
                    <a:endParaRPr 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5807-49C7-AC2F-EBA0E6A2C129}"/>
                </c:ext>
              </c:extLst>
            </c:dLbl>
            <c:dLbl>
              <c:idx val="3"/>
              <c:layout>
                <c:manualLayout>
                  <c:x val="-1.4660960128291191E-2"/>
                  <c:y val="-4.77723695784704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807-49C7-AC2F-EBA0E6A2C129}"/>
                </c:ext>
              </c:extLst>
            </c:dLbl>
            <c:dLbl>
              <c:idx val="4"/>
              <c:numFmt formatCode="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3"/>
                      </a:solidFill>
                      <a:latin typeface="Futura Std Book" panose="020B0502020204020303"/>
                      <a:ea typeface="+mn-ea"/>
                      <a:cs typeface="+mn-cs"/>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4-4A66-4228-8C93-296C567471AA}"/>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3"/>
                    </a:solidFill>
                    <a:latin typeface="Futura Std Book" panose="020B0502020204020303"/>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Q2 2024</c:v>
                </c:pt>
                <c:pt idx="1">
                  <c:v>Q3 2024</c:v>
                </c:pt>
                <c:pt idx="2">
                  <c:v>Q4 2024</c:v>
                </c:pt>
                <c:pt idx="3">
                  <c:v>Q1 2025</c:v>
                </c:pt>
                <c:pt idx="4">
                  <c:v>Q2 2025</c:v>
                </c:pt>
              </c:strCache>
            </c:strRef>
          </c:cat>
          <c:val>
            <c:numRef>
              <c:f>Sheet1!$C$2:$C$6</c:f>
              <c:numCache>
                <c:formatCode>0%</c:formatCode>
                <c:ptCount val="5"/>
                <c:pt idx="0">
                  <c:v>0.72799999999999998</c:v>
                </c:pt>
                <c:pt idx="1">
                  <c:v>0.69699999999999995</c:v>
                </c:pt>
                <c:pt idx="2">
                  <c:v>0.44500000000000001</c:v>
                </c:pt>
                <c:pt idx="3">
                  <c:v>0.309</c:v>
                </c:pt>
                <c:pt idx="4">
                  <c:v>0.34</c:v>
                </c:pt>
              </c:numCache>
            </c:numRef>
          </c:val>
          <c:smooth val="0"/>
          <c:extLst>
            <c:ext xmlns:c16="http://schemas.microsoft.com/office/drawing/2014/chart" uri="{C3380CC4-5D6E-409C-BE32-E72D297353CC}">
              <c16:uniqueId val="{00000005-4A66-4228-8C93-296C567471AA}"/>
            </c:ext>
          </c:extLst>
        </c:ser>
        <c:dLbls>
          <c:showLegendKey val="0"/>
          <c:showVal val="0"/>
          <c:showCatName val="0"/>
          <c:showSerName val="0"/>
          <c:showPercent val="0"/>
          <c:showBubbleSize val="0"/>
        </c:dLbls>
        <c:marker val="1"/>
        <c:smooth val="0"/>
        <c:axId val="1442231808"/>
        <c:axId val="1389842591"/>
      </c:lineChart>
      <c:catAx>
        <c:axId val="155919782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accent3"/>
                </a:solidFill>
                <a:latin typeface="Futura Std Book" panose="020B0502020204020303"/>
                <a:ea typeface="+mn-ea"/>
                <a:cs typeface="+mn-cs"/>
              </a:defRPr>
            </a:pPr>
            <a:endParaRPr lang="en-US"/>
          </a:p>
        </c:txPr>
        <c:crossAx val="1559198303"/>
        <c:crosses val="autoZero"/>
        <c:auto val="1"/>
        <c:lblAlgn val="ctr"/>
        <c:lblOffset val="100"/>
        <c:noMultiLvlLbl val="0"/>
      </c:catAx>
      <c:valAx>
        <c:axId val="1559198303"/>
        <c:scaling>
          <c:orientation val="minMax"/>
          <c:max val="0.85000000000000009"/>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accent3"/>
                </a:solidFill>
                <a:latin typeface="Futura Std Book" panose="020B0502020204020303"/>
                <a:ea typeface="+mn-ea"/>
                <a:cs typeface="+mn-cs"/>
              </a:defRPr>
            </a:pPr>
            <a:endParaRPr lang="en-US"/>
          </a:p>
        </c:txPr>
        <c:crossAx val="1559197823"/>
        <c:crosses val="autoZero"/>
        <c:crossBetween val="between"/>
      </c:valAx>
      <c:valAx>
        <c:axId val="1389842591"/>
        <c:scaling>
          <c:orientation val="minMax"/>
        </c:scaling>
        <c:delete val="1"/>
        <c:axPos val="r"/>
        <c:numFmt formatCode="0%" sourceLinked="1"/>
        <c:majorTickMark val="out"/>
        <c:minorTickMark val="none"/>
        <c:tickLblPos val="nextTo"/>
        <c:crossAx val="1442231808"/>
        <c:crosses val="max"/>
        <c:crossBetween val="between"/>
      </c:valAx>
      <c:catAx>
        <c:axId val="1442231808"/>
        <c:scaling>
          <c:orientation val="minMax"/>
        </c:scaling>
        <c:delete val="1"/>
        <c:axPos val="b"/>
        <c:numFmt formatCode="General" sourceLinked="1"/>
        <c:majorTickMark val="out"/>
        <c:minorTickMark val="none"/>
        <c:tickLblPos val="nextTo"/>
        <c:crossAx val="1389842591"/>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accent3"/>
              </a:solidFill>
              <a:latin typeface="Futura Std Book" panose="020B0502020204020303"/>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accent3"/>
                </a:solidFill>
                <a:latin typeface="Futura Std Book" panose="020B0502020204020303"/>
                <a:ea typeface="+mn-ea"/>
                <a:cs typeface="+mn-cs"/>
              </a:defRPr>
            </a:pPr>
            <a:r>
              <a:rPr lang="en-US"/>
              <a:t>Q2 2024</a:t>
            </a:r>
          </a:p>
        </c:rich>
      </c:tx>
      <c:overlay val="0"/>
      <c:spPr>
        <a:noFill/>
        <a:ln>
          <a:noFill/>
        </a:ln>
        <a:effectLst/>
      </c:spPr>
      <c:txPr>
        <a:bodyPr rot="0" spcFirstLastPara="1" vertOverflow="ellipsis" vert="horz" wrap="square" anchor="ctr" anchorCtr="1"/>
        <a:lstStyle/>
        <a:p>
          <a:pPr>
            <a:defRPr sz="1862" b="1" i="0" u="none" strike="noStrike" kern="1200" spc="0" baseline="0">
              <a:solidFill>
                <a:schemeClr val="accent3"/>
              </a:solidFill>
              <a:latin typeface="Futura Std Book" panose="020B0502020204020303"/>
              <a:ea typeface="+mn-ea"/>
              <a:cs typeface="+mn-cs"/>
            </a:defRPr>
          </a:pPr>
          <a:endParaRPr lang="en-US"/>
        </a:p>
      </c:txPr>
    </c:title>
    <c:autoTitleDeleted val="0"/>
    <c:plotArea>
      <c:layout>
        <c:manualLayout>
          <c:layoutTarget val="inner"/>
          <c:xMode val="edge"/>
          <c:yMode val="edge"/>
          <c:x val="0.16458997669829648"/>
          <c:y val="0.15980518330930696"/>
          <c:w val="0.66286557701098581"/>
          <c:h val="0.74233244407712828"/>
        </c:manualLayout>
      </c:layout>
      <c:pieChart>
        <c:varyColors val="1"/>
        <c:ser>
          <c:idx val="0"/>
          <c:order val="0"/>
          <c:tx>
            <c:strRef>
              <c:f>Sheet1!$B$1</c:f>
              <c:strCache>
                <c:ptCount val="1"/>
                <c:pt idx="0">
                  <c:v>Q2 2024</c:v>
                </c:pt>
              </c:strCache>
            </c:strRef>
          </c:tx>
          <c:spPr>
            <a:ln>
              <a:noFill/>
            </a:ln>
          </c:spPr>
          <c:explosion val="10"/>
          <c:dPt>
            <c:idx val="0"/>
            <c:bubble3D val="0"/>
            <c:spPr>
              <a:solidFill>
                <a:schemeClr val="accent1"/>
              </a:solidFill>
              <a:ln w="19050">
                <a:noFill/>
              </a:ln>
              <a:effectLst/>
            </c:spPr>
            <c:extLst>
              <c:ext xmlns:c16="http://schemas.microsoft.com/office/drawing/2014/chart" uri="{C3380CC4-5D6E-409C-BE32-E72D297353CC}">
                <c16:uniqueId val="{00000001-6AC4-48FB-93B3-F2D9862E7F30}"/>
              </c:ext>
            </c:extLst>
          </c:dPt>
          <c:dPt>
            <c:idx val="1"/>
            <c:bubble3D val="0"/>
            <c:spPr>
              <a:solidFill>
                <a:schemeClr val="accent4"/>
              </a:solidFill>
              <a:ln w="19050">
                <a:noFill/>
              </a:ln>
              <a:effectLst/>
            </c:spPr>
            <c:extLst>
              <c:ext xmlns:c16="http://schemas.microsoft.com/office/drawing/2014/chart" uri="{C3380CC4-5D6E-409C-BE32-E72D297353CC}">
                <c16:uniqueId val="{00000003-6AC4-48FB-93B3-F2D9862E7F30}"/>
              </c:ext>
            </c:extLst>
          </c:dPt>
          <c:dPt>
            <c:idx val="2"/>
            <c:bubble3D val="0"/>
            <c:spPr>
              <a:solidFill>
                <a:schemeClr val="accent2"/>
              </a:solidFill>
              <a:ln w="19050">
                <a:noFill/>
              </a:ln>
              <a:effectLst/>
            </c:spPr>
            <c:extLst>
              <c:ext xmlns:c16="http://schemas.microsoft.com/office/drawing/2014/chart" uri="{C3380CC4-5D6E-409C-BE32-E72D297353CC}">
                <c16:uniqueId val="{00000005-6AC4-48FB-93B3-F2D9862E7F30}"/>
              </c:ext>
            </c:extLst>
          </c:dPt>
          <c:dLbls>
            <c:dLbl>
              <c:idx val="0"/>
              <c:layout>
                <c:manualLayout>
                  <c:x val="0"/>
                  <c:y val="0"/>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6AC4-48FB-93B3-F2D9862E7F30}"/>
                </c:ext>
              </c:extLst>
            </c:dLbl>
            <c:dLbl>
              <c:idx val="1"/>
              <c:dLblPos val="outEnd"/>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6AC4-48FB-93B3-F2D9862E7F30}"/>
                </c:ext>
              </c:extLst>
            </c:dLbl>
            <c:dLbl>
              <c:idx val="2"/>
              <c:dLblPos val="outEnd"/>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6AC4-48FB-93B3-F2D9862E7F30}"/>
                </c:ext>
              </c:extLst>
            </c:dLbl>
            <c:numFmt formatCode="0.0%" sourceLinked="0"/>
            <c:spPr>
              <a:noFill/>
              <a:ln>
                <a:no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accent3"/>
                    </a:solidFill>
                    <a:latin typeface="Futura Std Book" panose="020B0502020204020303"/>
                    <a:ea typeface="+mn-ea"/>
                    <a:cs typeface="+mn-cs"/>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Sheet1!$A$2:$A$4</c:f>
              <c:strCache>
                <c:ptCount val="3"/>
                <c:pt idx="0">
                  <c:v>Supply chains challenges are expected to worsen</c:v>
                </c:pt>
                <c:pt idx="1">
                  <c:v>Supply chain challenges are expected to remain about the same</c:v>
                </c:pt>
                <c:pt idx="2">
                  <c:v>Supply chain challenges are expected to improve</c:v>
                </c:pt>
              </c:strCache>
            </c:strRef>
          </c:cat>
          <c:val>
            <c:numRef>
              <c:f>Sheet1!$B$2:$B$4</c:f>
              <c:numCache>
                <c:formatCode>General</c:formatCode>
                <c:ptCount val="3"/>
                <c:pt idx="0">
                  <c:v>20</c:v>
                </c:pt>
                <c:pt idx="1">
                  <c:v>73</c:v>
                </c:pt>
                <c:pt idx="2">
                  <c:v>7</c:v>
                </c:pt>
              </c:numCache>
            </c:numRef>
          </c:val>
          <c:extLst>
            <c:ext xmlns:c16="http://schemas.microsoft.com/office/drawing/2014/chart" uri="{C3380CC4-5D6E-409C-BE32-E72D297353CC}">
              <c16:uniqueId val="{00000006-6AC4-48FB-93B3-F2D9862E7F30}"/>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accent3"/>
                </a:solidFill>
                <a:latin typeface="Futura Std Book" panose="020B0502020204020303"/>
                <a:ea typeface="+mn-ea"/>
                <a:cs typeface="+mn-cs"/>
              </a:defRPr>
            </a:pPr>
            <a:r>
              <a:rPr lang="en-US"/>
              <a:t>Q2 2025</a:t>
            </a:r>
          </a:p>
        </c:rich>
      </c:tx>
      <c:overlay val="0"/>
      <c:spPr>
        <a:noFill/>
        <a:ln>
          <a:noFill/>
        </a:ln>
        <a:effectLst/>
      </c:spPr>
      <c:txPr>
        <a:bodyPr rot="0" spcFirstLastPara="1" vertOverflow="ellipsis" vert="horz" wrap="square" anchor="ctr" anchorCtr="1"/>
        <a:lstStyle/>
        <a:p>
          <a:pPr>
            <a:defRPr sz="1862" b="1" i="0" u="none" strike="noStrike" kern="1200" spc="0" baseline="0">
              <a:solidFill>
                <a:schemeClr val="accent3"/>
              </a:solidFill>
              <a:latin typeface="Futura Std Book" panose="020B0502020204020303"/>
              <a:ea typeface="+mn-ea"/>
              <a:cs typeface="+mn-cs"/>
            </a:defRPr>
          </a:pPr>
          <a:endParaRPr lang="en-US"/>
        </a:p>
      </c:txPr>
    </c:title>
    <c:autoTitleDeleted val="0"/>
    <c:plotArea>
      <c:layout>
        <c:manualLayout>
          <c:layoutTarget val="inner"/>
          <c:xMode val="edge"/>
          <c:yMode val="edge"/>
          <c:x val="0.16856711793613219"/>
          <c:y val="0.16586538612655549"/>
          <c:w val="0.66286557701098581"/>
          <c:h val="0.74233244407712828"/>
        </c:manualLayout>
      </c:layout>
      <c:pieChart>
        <c:varyColors val="1"/>
        <c:ser>
          <c:idx val="0"/>
          <c:order val="0"/>
          <c:tx>
            <c:strRef>
              <c:f>Sheet1!$B$1</c:f>
              <c:strCache>
                <c:ptCount val="1"/>
                <c:pt idx="0">
                  <c:v>Q3 2024</c:v>
                </c:pt>
              </c:strCache>
            </c:strRef>
          </c:tx>
          <c:spPr>
            <a:ln>
              <a:noFill/>
            </a:ln>
          </c:spPr>
          <c:explosion val="10"/>
          <c:dPt>
            <c:idx val="0"/>
            <c:bubble3D val="0"/>
            <c:spPr>
              <a:solidFill>
                <a:schemeClr val="accent1"/>
              </a:solidFill>
              <a:ln w="19050">
                <a:noFill/>
              </a:ln>
              <a:effectLst/>
            </c:spPr>
            <c:extLst>
              <c:ext xmlns:c16="http://schemas.microsoft.com/office/drawing/2014/chart" uri="{C3380CC4-5D6E-409C-BE32-E72D297353CC}">
                <c16:uniqueId val="{00000001-3932-4D8B-A63D-70AEEA6303B1}"/>
              </c:ext>
            </c:extLst>
          </c:dPt>
          <c:dPt>
            <c:idx val="1"/>
            <c:bubble3D val="0"/>
            <c:spPr>
              <a:solidFill>
                <a:schemeClr val="accent4"/>
              </a:solidFill>
              <a:ln w="19050">
                <a:noFill/>
              </a:ln>
              <a:effectLst/>
            </c:spPr>
            <c:extLst>
              <c:ext xmlns:c16="http://schemas.microsoft.com/office/drawing/2014/chart" uri="{C3380CC4-5D6E-409C-BE32-E72D297353CC}">
                <c16:uniqueId val="{00000003-3932-4D8B-A63D-70AEEA6303B1}"/>
              </c:ext>
            </c:extLst>
          </c:dPt>
          <c:dPt>
            <c:idx val="2"/>
            <c:bubble3D val="0"/>
            <c:spPr>
              <a:solidFill>
                <a:schemeClr val="accent2"/>
              </a:solidFill>
              <a:ln w="19050">
                <a:noFill/>
              </a:ln>
              <a:effectLst/>
            </c:spPr>
            <c:extLst>
              <c:ext xmlns:c16="http://schemas.microsoft.com/office/drawing/2014/chart" uri="{C3380CC4-5D6E-409C-BE32-E72D297353CC}">
                <c16:uniqueId val="{00000005-3932-4D8B-A63D-70AEEA6303B1}"/>
              </c:ext>
            </c:extLst>
          </c:dPt>
          <c:dLbls>
            <c:dLbl>
              <c:idx val="0"/>
              <c:dLblPos val="outEnd"/>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3932-4D8B-A63D-70AEEA6303B1}"/>
                </c:ext>
              </c:extLst>
            </c:dLbl>
            <c:dLbl>
              <c:idx val="1"/>
              <c:dLblPos val="outEnd"/>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3932-4D8B-A63D-70AEEA6303B1}"/>
                </c:ext>
              </c:extLst>
            </c:dLbl>
            <c:dLbl>
              <c:idx val="2"/>
              <c:dLblPos val="outEnd"/>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3932-4D8B-A63D-70AEEA6303B1}"/>
                </c:ext>
              </c:extLst>
            </c:dLbl>
            <c:numFmt formatCode="0.0%" sourceLinked="0"/>
            <c:spPr>
              <a:noFill/>
              <a:ln>
                <a:no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accent3"/>
                    </a:solidFill>
                    <a:latin typeface="Futura Std Book" panose="020B0502020204020303"/>
                    <a:ea typeface="+mn-ea"/>
                    <a:cs typeface="+mn-cs"/>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Sheet1!$A$2:$A$4</c:f>
              <c:strCache>
                <c:ptCount val="3"/>
                <c:pt idx="0">
                  <c:v>Supply chains challenges are expected to worsen</c:v>
                </c:pt>
                <c:pt idx="1">
                  <c:v>Supply chain challenges are expected to remain about the same</c:v>
                </c:pt>
                <c:pt idx="2">
                  <c:v>Supply chain challenges are expected to improve</c:v>
                </c:pt>
              </c:strCache>
            </c:strRef>
          </c:cat>
          <c:val>
            <c:numRef>
              <c:f>Sheet1!$B$2:$B$4</c:f>
              <c:numCache>
                <c:formatCode>General</c:formatCode>
                <c:ptCount val="3"/>
                <c:pt idx="0">
                  <c:v>58.9</c:v>
                </c:pt>
                <c:pt idx="1">
                  <c:v>33.700000000000003</c:v>
                </c:pt>
                <c:pt idx="2">
                  <c:v>7.3</c:v>
                </c:pt>
              </c:numCache>
            </c:numRef>
          </c:val>
          <c:extLst>
            <c:ext xmlns:c16="http://schemas.microsoft.com/office/drawing/2014/chart" uri="{C3380CC4-5D6E-409C-BE32-E72D297353CC}">
              <c16:uniqueId val="{00000006-3932-4D8B-A63D-70AEEA6303B1}"/>
            </c:ext>
          </c:extLst>
        </c:ser>
        <c:dLbls>
          <c:showLegendKey val="0"/>
          <c:showVal val="0"/>
          <c:showCatName val="0"/>
          <c:showSerName val="0"/>
          <c:showPercent val="0"/>
          <c:showBubbleSize val="0"/>
          <c:showLeaderLines val="0"/>
        </c:dLbls>
        <c:firstSliceAng val="3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Shortage of Labour Force</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1"/>
              <c:layout>
                <c:manualLayout>
                  <c:x val="-7.5249203912704316E-2"/>
                  <c:y val="9.2178613871778045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4E4-4A9F-A1FF-9DF5FAA84EF8}"/>
                </c:ext>
              </c:extLst>
            </c:dLbl>
            <c:dLbl>
              <c:idx val="2"/>
              <c:layout>
                <c:manualLayout>
                  <c:x val="-3.1625735949392976E-2"/>
                  <c:y val="5.606245212307976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EA4-4FDD-99FF-BA68C8850D18}"/>
                </c:ext>
              </c:extLst>
            </c:dLbl>
            <c:dLbl>
              <c:idx val="3"/>
              <c:layout>
                <c:manualLayout>
                  <c:x val="1.1560205156519754E-2"/>
                  <c:y val="2.432153795975901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1A3-43FC-AD07-1B006105DE91}"/>
                </c:ext>
              </c:extLst>
            </c:dLbl>
            <c:dLbl>
              <c:idx val="4"/>
              <c:layout>
                <c:manualLayout>
                  <c:x val="-2.8222875223990074E-2"/>
                  <c:y val="6.1029780225410363E-2"/>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3"/>
                      </a:solidFill>
                      <a:latin typeface="Futura Std Book" panose="020B0502020204020303"/>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0B5-43E6-BE3E-7A78AA0EA265}"/>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3"/>
                    </a:solidFill>
                    <a:latin typeface="Futura Std Book" panose="020B0502020204020303"/>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Q2 2024</c:v>
                </c:pt>
                <c:pt idx="1">
                  <c:v>Q3 2024</c:v>
                </c:pt>
                <c:pt idx="2">
                  <c:v>Q4 2024</c:v>
                </c:pt>
                <c:pt idx="3">
                  <c:v>Q1 2025</c:v>
                </c:pt>
                <c:pt idx="4">
                  <c:v>Q2 2025</c:v>
                </c:pt>
              </c:strCache>
            </c:strRef>
          </c:cat>
          <c:val>
            <c:numRef>
              <c:f>Sheet1!$B$2:$B$6</c:f>
              <c:numCache>
                <c:formatCode>0%</c:formatCode>
                <c:ptCount val="5"/>
                <c:pt idx="0">
                  <c:v>0.25700000000000001</c:v>
                </c:pt>
                <c:pt idx="1">
                  <c:v>0.11700000000000001</c:v>
                </c:pt>
                <c:pt idx="2">
                  <c:v>0.14000000000000001</c:v>
                </c:pt>
                <c:pt idx="3">
                  <c:v>0.15</c:v>
                </c:pt>
                <c:pt idx="4">
                  <c:v>0.17</c:v>
                </c:pt>
              </c:numCache>
            </c:numRef>
          </c:val>
          <c:smooth val="0"/>
          <c:extLst>
            <c:ext xmlns:c16="http://schemas.microsoft.com/office/drawing/2014/chart" uri="{C3380CC4-5D6E-409C-BE32-E72D297353CC}">
              <c16:uniqueId val="{00000000-90B5-43E6-BE3E-7A78AA0EA265}"/>
            </c:ext>
          </c:extLst>
        </c:ser>
        <c:ser>
          <c:idx val="1"/>
          <c:order val="1"/>
          <c:tx>
            <c:strRef>
              <c:f>Sheet1!$C$1</c:f>
              <c:strCache>
                <c:ptCount val="1"/>
                <c:pt idx="0">
                  <c:v>Recruiting Skilled Employees</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1"/>
              <c:layout>
                <c:manualLayout>
                  <c:x val="-2.2209462771426599E-2"/>
                  <c:y val="-6.3599294701891587E-2"/>
                </c:manualLayout>
              </c:layout>
              <c:tx>
                <c:rich>
                  <a:bodyPr/>
                  <a:lstStyle/>
                  <a:p>
                    <a:fld id="{FB2005AC-C41A-4BC3-968E-CC439CBEEB0D}" type="VALUE">
                      <a:rPr lang="en-US" b="0"/>
                      <a:pPr/>
                      <a:t>[VALUE]</a:t>
                    </a:fld>
                    <a:endParaRPr 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84E4-4A9F-A1FF-9DF5FAA84EF8}"/>
                </c:ext>
              </c:extLst>
            </c:dLbl>
            <c:dLbl>
              <c:idx val="4"/>
              <c:numFmt formatCode="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3"/>
                      </a:solidFill>
                      <a:latin typeface="Futura Std Book" panose="020B0502020204020303"/>
                      <a:ea typeface="+mn-ea"/>
                      <a:cs typeface="+mn-cs"/>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5-90B5-43E6-BE3E-7A78AA0EA265}"/>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3"/>
                    </a:solidFill>
                    <a:latin typeface="Futura Std Book" panose="020B0502020204020303"/>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Q2 2024</c:v>
                </c:pt>
                <c:pt idx="1">
                  <c:v>Q3 2024</c:v>
                </c:pt>
                <c:pt idx="2">
                  <c:v>Q4 2024</c:v>
                </c:pt>
                <c:pt idx="3">
                  <c:v>Q1 2025</c:v>
                </c:pt>
                <c:pt idx="4">
                  <c:v>Q2 2025</c:v>
                </c:pt>
              </c:strCache>
            </c:strRef>
          </c:cat>
          <c:val>
            <c:numRef>
              <c:f>Sheet1!$C$2:$C$6</c:f>
              <c:numCache>
                <c:formatCode>0%</c:formatCode>
                <c:ptCount val="5"/>
                <c:pt idx="0">
                  <c:v>0.379</c:v>
                </c:pt>
                <c:pt idx="1">
                  <c:v>0.16500000000000001</c:v>
                </c:pt>
                <c:pt idx="2">
                  <c:v>0.26</c:v>
                </c:pt>
                <c:pt idx="3">
                  <c:v>0.21</c:v>
                </c:pt>
                <c:pt idx="4">
                  <c:v>0.3</c:v>
                </c:pt>
              </c:numCache>
            </c:numRef>
          </c:val>
          <c:smooth val="0"/>
          <c:extLst>
            <c:ext xmlns:c16="http://schemas.microsoft.com/office/drawing/2014/chart" uri="{C3380CC4-5D6E-409C-BE32-E72D297353CC}">
              <c16:uniqueId val="{00000001-90B5-43E6-BE3E-7A78AA0EA265}"/>
            </c:ext>
          </c:extLst>
        </c:ser>
        <c:ser>
          <c:idx val="2"/>
          <c:order val="2"/>
          <c:tx>
            <c:strRef>
              <c:f>Sheet1!$D$1</c:f>
              <c:strCache>
                <c:ptCount val="1"/>
                <c:pt idx="0">
                  <c:v>Retaining Skilled Employees</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dLbl>
              <c:idx val="1"/>
              <c:layout>
                <c:manualLayout>
                  <c:x val="-3.6319515007649794E-3"/>
                  <c:y val="2.97352382880399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4E4-4A9F-A1FF-9DF5FAA84EF8}"/>
                </c:ext>
              </c:extLst>
            </c:dLbl>
            <c:dLbl>
              <c:idx val="2"/>
              <c:layout>
                <c:manualLayout>
                  <c:x val="-3.1625735949392976E-2"/>
                  <c:y val="-5.288811077828971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EA4-4FDD-99FF-BA68C8850D18}"/>
                </c:ext>
              </c:extLst>
            </c:dLbl>
            <c:dLbl>
              <c:idx val="3"/>
              <c:layout>
                <c:manualLayout>
                  <c:x val="-1.0832505046546106E-2"/>
                  <c:y val="6.772736304232913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1A3-43FC-AD07-1B006105DE91}"/>
                </c:ext>
              </c:extLst>
            </c:dLbl>
            <c:dLbl>
              <c:idx val="4"/>
              <c:layout>
                <c:manualLayout>
                  <c:x val="-3.3021313124647164E-2"/>
                  <c:y val="4.3715236513548E-2"/>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3"/>
                      </a:solidFill>
                      <a:latin typeface="Futura Std Book" panose="020B0502020204020303"/>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0B5-43E6-BE3E-7A78AA0EA265}"/>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3"/>
                    </a:solidFill>
                    <a:latin typeface="Futura Std Book" panose="020B0502020204020303"/>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Q2 2024</c:v>
                </c:pt>
                <c:pt idx="1">
                  <c:v>Q3 2024</c:v>
                </c:pt>
                <c:pt idx="2">
                  <c:v>Q4 2024</c:v>
                </c:pt>
                <c:pt idx="3">
                  <c:v>Q1 2025</c:v>
                </c:pt>
                <c:pt idx="4">
                  <c:v>Q2 2025</c:v>
                </c:pt>
              </c:strCache>
            </c:strRef>
          </c:cat>
          <c:val>
            <c:numRef>
              <c:f>Sheet1!$D$2:$D$6</c:f>
              <c:numCache>
                <c:formatCode>0%</c:formatCode>
                <c:ptCount val="5"/>
                <c:pt idx="0">
                  <c:v>0.247</c:v>
                </c:pt>
                <c:pt idx="1">
                  <c:v>0.14899999999999999</c:v>
                </c:pt>
                <c:pt idx="2">
                  <c:v>0.17</c:v>
                </c:pt>
                <c:pt idx="3">
                  <c:v>0.2</c:v>
                </c:pt>
                <c:pt idx="4">
                  <c:v>0.21</c:v>
                </c:pt>
              </c:numCache>
            </c:numRef>
          </c:val>
          <c:smooth val="0"/>
          <c:extLst>
            <c:ext xmlns:c16="http://schemas.microsoft.com/office/drawing/2014/chart" uri="{C3380CC4-5D6E-409C-BE32-E72D297353CC}">
              <c16:uniqueId val="{00000002-90B5-43E6-BE3E-7A78AA0EA265}"/>
            </c:ext>
          </c:extLst>
        </c:ser>
        <c:dLbls>
          <c:showLegendKey val="0"/>
          <c:showVal val="0"/>
          <c:showCatName val="0"/>
          <c:showSerName val="0"/>
          <c:showPercent val="0"/>
          <c:showBubbleSize val="0"/>
        </c:dLbls>
        <c:marker val="1"/>
        <c:smooth val="0"/>
        <c:axId val="1559197823"/>
        <c:axId val="1559198303"/>
      </c:lineChart>
      <c:catAx>
        <c:axId val="155919782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accent3"/>
                </a:solidFill>
                <a:latin typeface="Futura Std Book" panose="020B0502020204020303"/>
                <a:ea typeface="+mn-ea"/>
                <a:cs typeface="+mn-cs"/>
              </a:defRPr>
            </a:pPr>
            <a:endParaRPr lang="en-US"/>
          </a:p>
        </c:txPr>
        <c:crossAx val="1559198303"/>
        <c:crosses val="autoZero"/>
        <c:auto val="1"/>
        <c:lblAlgn val="ctr"/>
        <c:lblOffset val="100"/>
        <c:noMultiLvlLbl val="0"/>
      </c:catAx>
      <c:valAx>
        <c:axId val="1559198303"/>
        <c:scaling>
          <c:orientation val="minMax"/>
          <c:max val="0.4"/>
          <c:min val="0.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accent3"/>
                </a:solidFill>
                <a:latin typeface="Futura Std Book" panose="020B0502020204020303"/>
                <a:ea typeface="+mn-ea"/>
                <a:cs typeface="+mn-cs"/>
              </a:defRPr>
            </a:pPr>
            <a:endParaRPr lang="en-US"/>
          </a:p>
        </c:txPr>
        <c:crossAx val="155919782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accent3"/>
              </a:solidFill>
              <a:latin typeface="Futura Std Book" panose="020B0502020204020303"/>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Rising inflation</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6.2742475880198503E-2"/>
                  <c:y val="-3.272217219990282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AD-4C30-AB3F-15F74A1F6A3B}"/>
                </c:ext>
              </c:extLst>
            </c:dLbl>
            <c:dLbl>
              <c:idx val="1"/>
              <c:layout>
                <c:manualLayout>
                  <c:x val="-3.501380755330414E-2"/>
                  <c:y val="4.077607113985448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239-414F-8769-8AC2FE16DD39}"/>
                </c:ext>
              </c:extLst>
            </c:dLbl>
            <c:dLbl>
              <c:idx val="4"/>
              <c:numFmt formatCode="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Futura Std Book" panose="020B0502020204020303"/>
                      <a:ea typeface="+mn-ea"/>
                      <a:cs typeface="+mn-cs"/>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3-90B5-43E6-BE3E-7A78AA0EA265}"/>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Futura Std Book" panose="020B0502020204020303"/>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Q2 2024</c:v>
                </c:pt>
                <c:pt idx="1">
                  <c:v>Q3 2024</c:v>
                </c:pt>
                <c:pt idx="2">
                  <c:v>Q4 2024</c:v>
                </c:pt>
                <c:pt idx="3">
                  <c:v>Q1 2025</c:v>
                </c:pt>
                <c:pt idx="4">
                  <c:v>Q2 2025</c:v>
                </c:pt>
              </c:strCache>
            </c:strRef>
          </c:cat>
          <c:val>
            <c:numRef>
              <c:f>Sheet1!$B$2:$B$6</c:f>
              <c:numCache>
                <c:formatCode>0%</c:formatCode>
                <c:ptCount val="5"/>
                <c:pt idx="0">
                  <c:v>0.61</c:v>
                </c:pt>
                <c:pt idx="1">
                  <c:v>0.54</c:v>
                </c:pt>
                <c:pt idx="2">
                  <c:v>0.49</c:v>
                </c:pt>
                <c:pt idx="3">
                  <c:v>0.50800000000000001</c:v>
                </c:pt>
                <c:pt idx="4">
                  <c:v>0.54</c:v>
                </c:pt>
              </c:numCache>
            </c:numRef>
          </c:val>
          <c:smooth val="0"/>
          <c:extLst>
            <c:ext xmlns:c16="http://schemas.microsoft.com/office/drawing/2014/chart" uri="{C3380CC4-5D6E-409C-BE32-E72D297353CC}">
              <c16:uniqueId val="{00000000-90B5-43E6-BE3E-7A78AA0EA265}"/>
            </c:ext>
          </c:extLst>
        </c:ser>
        <c:ser>
          <c:idx val="1"/>
          <c:order val="1"/>
          <c:tx>
            <c:strRef>
              <c:f>Sheet1!$C$1</c:f>
              <c:strCache>
                <c:ptCount val="1"/>
                <c:pt idx="0">
                  <c:v>Rising cost of inputs</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0"/>
              <c:layout>
                <c:manualLayout>
                  <c:x val="-1.9891803637121008E-2"/>
                  <c:y val="-4.843277549198234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5AD-4C30-AB3F-15F74A1F6A3B}"/>
                </c:ext>
              </c:extLst>
            </c:dLbl>
            <c:dLbl>
              <c:idx val="1"/>
              <c:layout>
                <c:manualLayout>
                  <c:x val="-1.3309847447397717E-2"/>
                  <c:y val="-4.3165820050917604E-2"/>
                </c:manualLayout>
              </c:layout>
              <c:tx>
                <c:rich>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Futura Std Book" panose="020B0502020204020303"/>
                        <a:ea typeface="+mn-ea"/>
                        <a:cs typeface="+mn-cs"/>
                      </a:defRPr>
                    </a:pPr>
                    <a:fld id="{3DED29C6-B22C-4B5A-884A-336C01B6332D}" type="VALUE">
                      <a:rPr lang="en-US" b="0"/>
                      <a:pPr>
                        <a:defRPr b="1">
                          <a:solidFill>
                            <a:schemeClr val="tx1"/>
                          </a:solidFill>
                          <a:latin typeface="Futura Std Book" panose="020B0502020204020303"/>
                        </a:defRPr>
                      </a:pPr>
                      <a:t>[VALUE]</a:t>
                    </a:fld>
                    <a:endParaRPr lang="en-US"/>
                  </a:p>
                </c:rich>
              </c:tx>
              <c:numFmt formatCode="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Futura Std Book" panose="020B0502020204020303"/>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A239-414F-8769-8AC2FE16DD39}"/>
                </c:ext>
              </c:extLst>
            </c:dLbl>
            <c:dLbl>
              <c:idx val="3"/>
              <c:layout>
                <c:manualLayout>
                  <c:x val="-2.2222754097471083E-3"/>
                  <c:y val="-5.926374594288058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5AD-4C30-AB3F-15F74A1F6A3B}"/>
                </c:ext>
              </c:extLst>
            </c:dLbl>
            <c:dLbl>
              <c:idx val="4"/>
              <c:numFmt formatCode="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Futura Std Book" panose="020B0502020204020303"/>
                      <a:ea typeface="+mn-ea"/>
                      <a:cs typeface="+mn-cs"/>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5-90B5-43E6-BE3E-7A78AA0EA265}"/>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Futura Std Book" panose="020B0502020204020303"/>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Q2 2024</c:v>
                </c:pt>
                <c:pt idx="1">
                  <c:v>Q3 2024</c:v>
                </c:pt>
                <c:pt idx="2">
                  <c:v>Q4 2024</c:v>
                </c:pt>
                <c:pt idx="3">
                  <c:v>Q1 2025</c:v>
                </c:pt>
                <c:pt idx="4">
                  <c:v>Q2 2025</c:v>
                </c:pt>
              </c:strCache>
            </c:strRef>
          </c:cat>
          <c:val>
            <c:numRef>
              <c:f>Sheet1!$C$2:$C$6</c:f>
              <c:numCache>
                <c:formatCode>0%</c:formatCode>
                <c:ptCount val="5"/>
                <c:pt idx="0">
                  <c:v>0.47</c:v>
                </c:pt>
                <c:pt idx="1">
                  <c:v>0.4</c:v>
                </c:pt>
                <c:pt idx="2">
                  <c:v>0.43</c:v>
                </c:pt>
                <c:pt idx="3">
                  <c:v>0.252</c:v>
                </c:pt>
                <c:pt idx="4">
                  <c:v>0.32</c:v>
                </c:pt>
              </c:numCache>
            </c:numRef>
          </c:val>
          <c:smooth val="0"/>
          <c:extLst>
            <c:ext xmlns:c16="http://schemas.microsoft.com/office/drawing/2014/chart" uri="{C3380CC4-5D6E-409C-BE32-E72D297353CC}">
              <c16:uniqueId val="{00000001-90B5-43E6-BE3E-7A78AA0EA265}"/>
            </c:ext>
          </c:extLst>
        </c:ser>
        <c:ser>
          <c:idx val="2"/>
          <c:order val="2"/>
          <c:tx>
            <c:strRef>
              <c:f>Sheet1!$D$1</c:f>
              <c:strCache>
                <c:ptCount val="1"/>
                <c:pt idx="0">
                  <c:v>Rising interest rates and debt costs</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dLbl>
              <c:idx val="0"/>
              <c:layout>
                <c:manualLayout>
                  <c:x val="-4.302574628386311E-2"/>
                  <c:y val="3.20083495215917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F5AD-4C30-AB3F-15F74A1F6A3B}"/>
                </c:ext>
              </c:extLst>
            </c:dLbl>
            <c:dLbl>
              <c:idx val="1"/>
              <c:layout>
                <c:manualLayout>
                  <c:x val="-1.943860280109943E-3"/>
                  <c:y val="-5.1041156384608891E-2"/>
                </c:manualLayout>
              </c:layout>
              <c:tx>
                <c:rich>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Futura Std Book" panose="020B0502020204020303"/>
                        <a:ea typeface="+mn-ea"/>
                        <a:cs typeface="+mn-cs"/>
                      </a:defRPr>
                    </a:pPr>
                    <a:fld id="{D0D8ACD9-97C3-449F-9CAF-027030C9A30A}" type="VALUE">
                      <a:rPr lang="en-US" b="0"/>
                      <a:pPr>
                        <a:defRPr b="1">
                          <a:solidFill>
                            <a:schemeClr val="tx1"/>
                          </a:solidFill>
                          <a:latin typeface="Futura Std Book" panose="020B0502020204020303"/>
                        </a:defRPr>
                      </a:pPr>
                      <a:t>[VALUE]</a:t>
                    </a:fld>
                    <a:endParaRPr lang="en-US"/>
                  </a:p>
                </c:rich>
              </c:tx>
              <c:numFmt formatCode="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Futura Std Book" panose="020B0502020204020303"/>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A239-414F-8769-8AC2FE16DD39}"/>
                </c:ext>
              </c:extLst>
            </c:dLbl>
            <c:dLbl>
              <c:idx val="3"/>
              <c:layout>
                <c:manualLayout>
                  <c:x val="-3.6726603975824973E-2"/>
                  <c:y val="6.539340484320503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5AD-4C30-AB3F-15F74A1F6A3B}"/>
                </c:ext>
              </c:extLst>
            </c:dLbl>
            <c:dLbl>
              <c:idx val="4"/>
              <c:layout>
                <c:manualLayout>
                  <c:x val="-3.2278042529463556E-2"/>
                  <c:y val="-4.97325015987162E-2"/>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Futura Std Book" panose="020B0502020204020303"/>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0B5-43E6-BE3E-7A78AA0EA265}"/>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Futura Std Book" panose="020B0502020204020303"/>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Q2 2024</c:v>
                </c:pt>
                <c:pt idx="1">
                  <c:v>Q3 2024</c:v>
                </c:pt>
                <c:pt idx="2">
                  <c:v>Q4 2024</c:v>
                </c:pt>
                <c:pt idx="3">
                  <c:v>Q1 2025</c:v>
                </c:pt>
                <c:pt idx="4">
                  <c:v>Q2 2025</c:v>
                </c:pt>
              </c:strCache>
            </c:strRef>
          </c:cat>
          <c:val>
            <c:numRef>
              <c:f>Sheet1!$D$2:$D$6</c:f>
              <c:numCache>
                <c:formatCode>0%</c:formatCode>
                <c:ptCount val="5"/>
                <c:pt idx="0">
                  <c:v>0.47</c:v>
                </c:pt>
                <c:pt idx="1">
                  <c:v>0.28000000000000003</c:v>
                </c:pt>
                <c:pt idx="2">
                  <c:v>0.28000000000000003</c:v>
                </c:pt>
                <c:pt idx="3">
                  <c:v>0.23699999999999999</c:v>
                </c:pt>
                <c:pt idx="4">
                  <c:v>0.18</c:v>
                </c:pt>
              </c:numCache>
            </c:numRef>
          </c:val>
          <c:smooth val="0"/>
          <c:extLst>
            <c:ext xmlns:c16="http://schemas.microsoft.com/office/drawing/2014/chart" uri="{C3380CC4-5D6E-409C-BE32-E72D297353CC}">
              <c16:uniqueId val="{00000002-90B5-43E6-BE3E-7A78AA0EA265}"/>
            </c:ext>
          </c:extLst>
        </c:ser>
        <c:dLbls>
          <c:showLegendKey val="0"/>
          <c:showVal val="0"/>
          <c:showCatName val="0"/>
          <c:showSerName val="0"/>
          <c:showPercent val="0"/>
          <c:showBubbleSize val="0"/>
        </c:dLbls>
        <c:marker val="1"/>
        <c:smooth val="0"/>
        <c:axId val="1559197823"/>
        <c:axId val="1559198303"/>
      </c:lineChart>
      <c:catAx>
        <c:axId val="155919782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Futura Std Book" panose="020B0502020204020303"/>
                <a:ea typeface="+mn-ea"/>
                <a:cs typeface="+mn-cs"/>
              </a:defRPr>
            </a:pPr>
            <a:endParaRPr lang="en-US"/>
          </a:p>
        </c:txPr>
        <c:crossAx val="1559198303"/>
        <c:crosses val="autoZero"/>
        <c:auto val="1"/>
        <c:lblAlgn val="ctr"/>
        <c:lblOffset val="100"/>
        <c:noMultiLvlLbl val="0"/>
      </c:catAx>
      <c:valAx>
        <c:axId val="1559198303"/>
        <c:scaling>
          <c:orientation val="minMax"/>
          <c:max val="0.65000000000000013"/>
          <c:min val="0.15000000000000002"/>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Futura Std Book" panose="020B0502020204020303"/>
                <a:ea typeface="+mn-ea"/>
                <a:cs typeface="+mn-cs"/>
              </a:defRPr>
            </a:pPr>
            <a:endParaRPr lang="en-US"/>
          </a:p>
        </c:txPr>
        <c:crossAx val="155919782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Futura Std Book" panose="020B0502020204020303"/>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285273129921261"/>
          <c:y val="2.7170843417210655E-2"/>
          <c:w val="0.69234645669291339"/>
          <c:h val="0.8926479976586007"/>
        </c:manualLayout>
      </c:layout>
      <c:barChart>
        <c:barDir val="bar"/>
        <c:grouping val="clustered"/>
        <c:varyColors val="0"/>
        <c:ser>
          <c:idx val="0"/>
          <c:order val="0"/>
          <c:tx>
            <c:strRef>
              <c:f>Sheet1!$B$1</c:f>
              <c:strCache>
                <c:ptCount val="1"/>
                <c:pt idx="0">
                  <c:v>Series 1</c:v>
                </c:pt>
              </c:strCache>
            </c:strRef>
          </c:tx>
          <c:spPr>
            <a:solidFill>
              <a:schemeClr val="accent4"/>
            </a:solidFill>
            <a:ln w="31750">
              <a:solidFill>
                <a:schemeClr val="accent4"/>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Futura Std Medium" panose="020B0502020204020303"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Inflation</c:v>
                </c:pt>
                <c:pt idx="1">
                  <c:v>Cost of inputs</c:v>
                </c:pt>
                <c:pt idx="2">
                  <c:v>Recruitng skilled employees</c:v>
                </c:pt>
                <c:pt idx="3">
                  <c:v>Fluctuations in consumer demand</c:v>
                </c:pt>
                <c:pt idx="4">
                  <c:v>Cost of real estate, leasing or property tax</c:v>
                </c:pt>
              </c:strCache>
            </c:strRef>
          </c:cat>
          <c:val>
            <c:numRef>
              <c:f>Sheet1!$B$2:$B$6</c:f>
              <c:numCache>
                <c:formatCode>0%</c:formatCode>
                <c:ptCount val="5"/>
                <c:pt idx="0">
                  <c:v>0.54</c:v>
                </c:pt>
                <c:pt idx="1">
                  <c:v>0.32</c:v>
                </c:pt>
                <c:pt idx="2">
                  <c:v>0.3</c:v>
                </c:pt>
                <c:pt idx="3">
                  <c:v>0.28000000000000003</c:v>
                </c:pt>
                <c:pt idx="4">
                  <c:v>0.23</c:v>
                </c:pt>
              </c:numCache>
            </c:numRef>
          </c:val>
          <c:extLst>
            <c:ext xmlns:c16="http://schemas.microsoft.com/office/drawing/2014/chart" uri="{C3380CC4-5D6E-409C-BE32-E72D297353CC}">
              <c16:uniqueId val="{00000000-1C0B-4C60-A219-A3AC4CCFBB64}"/>
            </c:ext>
          </c:extLst>
        </c:ser>
        <c:dLbls>
          <c:showLegendKey val="0"/>
          <c:showVal val="0"/>
          <c:showCatName val="0"/>
          <c:showSerName val="0"/>
          <c:showPercent val="0"/>
          <c:showBubbleSize val="0"/>
        </c:dLbls>
        <c:gapWidth val="68"/>
        <c:axId val="1179263695"/>
        <c:axId val="1179264175"/>
      </c:barChart>
      <c:catAx>
        <c:axId val="117926369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accent3"/>
                </a:solidFill>
                <a:latin typeface="Futura Std Medium" panose="020B0502020204020303" pitchFamily="34" charset="0"/>
                <a:ea typeface="+mn-ea"/>
                <a:cs typeface="+mn-cs"/>
              </a:defRPr>
            </a:pPr>
            <a:endParaRPr lang="en-US"/>
          </a:p>
        </c:txPr>
        <c:crossAx val="1179264175"/>
        <c:crosses val="autoZero"/>
        <c:auto val="1"/>
        <c:lblAlgn val="ctr"/>
        <c:lblOffset val="100"/>
        <c:noMultiLvlLbl val="0"/>
      </c:catAx>
      <c:valAx>
        <c:axId val="1179264175"/>
        <c:scaling>
          <c:orientation val="minMax"/>
        </c:scaling>
        <c:delete val="0"/>
        <c:axPos val="b"/>
        <c:majorGridlines>
          <c:spPr>
            <a:ln w="9525" cap="flat" cmpd="sng" algn="ctr">
              <a:solidFill>
                <a:srgbClr val="D9D9D9">
                  <a:alpha val="0"/>
                </a:srgb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accent3"/>
                </a:solidFill>
                <a:latin typeface="Futura Std Medium" panose="020B0502020204020303" pitchFamily="34" charset="0"/>
                <a:ea typeface="+mn-ea"/>
                <a:cs typeface="+mn-cs"/>
              </a:defRPr>
            </a:pPr>
            <a:endParaRPr lang="en-US"/>
          </a:p>
        </c:txPr>
        <c:crossAx val="117926369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absSizeAnchor xmlns:cdr="http://schemas.openxmlformats.org/drawingml/2006/chartDrawing">
    <cdr:from>
      <cdr:x>0</cdr:x>
      <cdr:y>0.42336</cdr:y>
    </cdr:from>
    <cdr:ext cx="1028838" cy="600157"/>
    <cdr:sp macro="" textlink="">
      <cdr:nvSpPr>
        <cdr:cNvPr id="2" name="TextBox 8">
          <a:extLst xmlns:a="http://schemas.openxmlformats.org/drawingml/2006/main">
            <a:ext uri="{FF2B5EF4-FFF2-40B4-BE49-F238E27FC236}">
              <a16:creationId xmlns:a16="http://schemas.microsoft.com/office/drawing/2014/main" id="{01A5C260-AD25-4CEC-5819-485980220C06}"/>
            </a:ext>
          </a:extLst>
        </cdr:cNvPr>
        <cdr:cNvSpPr txBox="1"/>
      </cdr:nvSpPr>
      <cdr:spPr>
        <a:xfrm xmlns:a="http://schemas.openxmlformats.org/drawingml/2006/main">
          <a:off x="0" y="1857985"/>
          <a:ext cx="1028838" cy="600157"/>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sz="1100" b="1" dirty="0">
              <a:solidFill>
                <a:srgbClr val="002060"/>
              </a:solidFill>
              <a:latin typeface="Futura Std Medium" panose="020B0502020204020303"/>
            </a:rPr>
            <a:t>Somewhat </a:t>
          </a:r>
        </a:p>
        <a:p xmlns:a="http://schemas.openxmlformats.org/drawingml/2006/main">
          <a:pPr algn="ctr"/>
          <a:r>
            <a:rPr lang="en-US" sz="1100" b="1" dirty="0">
              <a:solidFill>
                <a:srgbClr val="002060"/>
              </a:solidFill>
              <a:latin typeface="Futura Std Medium" panose="020B0502020204020303"/>
            </a:rPr>
            <a:t>pessimistic</a:t>
          </a:r>
        </a:p>
        <a:p xmlns:a="http://schemas.openxmlformats.org/drawingml/2006/main">
          <a:pPr algn="ctr"/>
          <a:r>
            <a:rPr lang="en-US" sz="1100" b="1" dirty="0">
              <a:solidFill>
                <a:srgbClr val="002060"/>
              </a:solidFill>
              <a:latin typeface="Futura Std Medium" panose="020B0502020204020303"/>
            </a:rPr>
            <a:t>16%</a:t>
          </a:r>
          <a:endParaRPr lang="en-CA" sz="1100" b="1" dirty="0">
            <a:solidFill>
              <a:srgbClr val="002060"/>
            </a:solidFill>
            <a:latin typeface="Futura Std Medium" panose="020B0502020204020303"/>
          </a:endParaRPr>
        </a:p>
      </cdr:txBody>
    </cdr:sp>
  </cdr:absSizeAnchor>
</c:userShapes>
</file>

<file path=ppt/drawings/drawing2.xml><?xml version="1.0" encoding="utf-8"?>
<c:userShapes xmlns:c="http://schemas.openxmlformats.org/drawingml/2006/chart">
  <cdr:relSizeAnchor xmlns:cdr="http://schemas.openxmlformats.org/drawingml/2006/chartDrawing">
    <cdr:from>
      <cdr:x>0.25802</cdr:x>
      <cdr:y>0.06594</cdr:y>
    </cdr:from>
    <cdr:to>
      <cdr:x>0.42446</cdr:x>
      <cdr:y>0.11717</cdr:y>
    </cdr:to>
    <cdr:sp macro="" textlink="">
      <cdr:nvSpPr>
        <cdr:cNvPr id="2" name="TextBox 1">
          <a:extLst xmlns:a="http://schemas.openxmlformats.org/drawingml/2006/main">
            <a:ext uri="{FF2B5EF4-FFF2-40B4-BE49-F238E27FC236}">
              <a16:creationId xmlns:a16="http://schemas.microsoft.com/office/drawing/2014/main" id="{672AD47D-E48B-CF3B-A93D-25ED9158B964}"/>
            </a:ext>
          </a:extLst>
        </cdr:cNvPr>
        <cdr:cNvSpPr txBox="1"/>
      </cdr:nvSpPr>
      <cdr:spPr>
        <a:xfrm xmlns:a="http://schemas.openxmlformats.org/drawingml/2006/main">
          <a:off x="1265083" y="294273"/>
          <a:ext cx="816068" cy="228642"/>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Overflow="clip" wrap="square" rtlCol="0"/>
        <a:lstStyle xmlns:a="http://schemas.openxmlformats.org/drawingml/2006/main"/>
        <a:p xmlns:a="http://schemas.openxmlformats.org/drawingml/2006/main">
          <a:r>
            <a:rPr lang="en-US" dirty="0">
              <a:solidFill>
                <a:schemeClr val="accent3"/>
              </a:solidFill>
              <a:latin typeface="Futura Std Book" panose="020B0502020204020303"/>
            </a:rPr>
            <a:t>Improve</a:t>
          </a:r>
          <a:endParaRPr lang="en-CA" sz="1100" dirty="0">
            <a:solidFill>
              <a:schemeClr val="accent3"/>
            </a:solidFill>
            <a:latin typeface="Futura Std Book" panose="020B0502020204020303"/>
          </a:endParaRPr>
        </a:p>
      </cdr:txBody>
    </cdr:sp>
  </cdr:relSizeAnchor>
  <cdr:relSizeAnchor xmlns:cdr="http://schemas.openxmlformats.org/drawingml/2006/chartDrawing">
    <cdr:from>
      <cdr:x>0.09094</cdr:x>
      <cdr:y>0.83467</cdr:y>
    </cdr:from>
    <cdr:to>
      <cdr:x>0.33687</cdr:x>
      <cdr:y>0.95182</cdr:y>
    </cdr:to>
    <cdr:sp macro="" textlink="">
      <cdr:nvSpPr>
        <cdr:cNvPr id="3" name="TextBox 1">
          <a:extLst xmlns:a="http://schemas.openxmlformats.org/drawingml/2006/main">
            <a:ext uri="{FF2B5EF4-FFF2-40B4-BE49-F238E27FC236}">
              <a16:creationId xmlns:a16="http://schemas.microsoft.com/office/drawing/2014/main" id="{70522DAF-80D2-C7EC-C2F6-3347FDC90A0B}"/>
            </a:ext>
          </a:extLst>
        </cdr:cNvPr>
        <cdr:cNvSpPr txBox="1"/>
      </cdr:nvSpPr>
      <cdr:spPr>
        <a:xfrm xmlns:a="http://schemas.openxmlformats.org/drawingml/2006/main">
          <a:off x="445884" y="3725167"/>
          <a:ext cx="1205813" cy="522847"/>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dirty="0">
              <a:solidFill>
                <a:schemeClr val="accent3"/>
              </a:solidFill>
              <a:latin typeface="Futura Std Book" panose="020B0502020204020303"/>
            </a:rPr>
            <a:t>Remain about the same</a:t>
          </a:r>
          <a:endParaRPr lang="en-CA" sz="1100" dirty="0">
            <a:solidFill>
              <a:schemeClr val="accent3"/>
            </a:solidFill>
            <a:latin typeface="Futura Std Book" panose="020B0502020204020303"/>
          </a:endParaRPr>
        </a:p>
      </cdr:txBody>
    </cdr:sp>
  </cdr:relSizeAnchor>
  <cdr:relSizeAnchor xmlns:cdr="http://schemas.openxmlformats.org/drawingml/2006/chartDrawing">
    <cdr:from>
      <cdr:x>0.64877</cdr:x>
      <cdr:y>0.12381</cdr:y>
    </cdr:from>
    <cdr:to>
      <cdr:x>0.81246</cdr:x>
      <cdr:y>0.17503</cdr:y>
    </cdr:to>
    <cdr:sp macro="" textlink="">
      <cdr:nvSpPr>
        <cdr:cNvPr id="4" name="TextBox 1">
          <a:extLst xmlns:a="http://schemas.openxmlformats.org/drawingml/2006/main">
            <a:ext uri="{FF2B5EF4-FFF2-40B4-BE49-F238E27FC236}">
              <a16:creationId xmlns:a16="http://schemas.microsoft.com/office/drawing/2014/main" id="{99DF3D06-B7A6-B330-B45D-09CDB5DD5C46}"/>
            </a:ext>
          </a:extLst>
        </cdr:cNvPr>
        <cdr:cNvSpPr txBox="1"/>
      </cdr:nvSpPr>
      <cdr:spPr>
        <a:xfrm xmlns:a="http://schemas.openxmlformats.org/drawingml/2006/main">
          <a:off x="3180960" y="552573"/>
          <a:ext cx="802584" cy="228598"/>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dirty="0">
              <a:solidFill>
                <a:schemeClr val="accent3"/>
              </a:solidFill>
              <a:latin typeface="Futura Std Book" panose="020B0502020204020303"/>
            </a:rPr>
            <a:t>Worsen</a:t>
          </a:r>
          <a:endParaRPr lang="en-CA" sz="1100" dirty="0">
            <a:solidFill>
              <a:schemeClr val="accent3"/>
            </a:solidFill>
            <a:latin typeface="Futura Std Book" panose="020B0502020204020303"/>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0.62447</cdr:x>
      <cdr:y>0.07799</cdr:y>
    </cdr:from>
    <cdr:to>
      <cdr:x>0.79091</cdr:x>
      <cdr:y>0.12922</cdr:y>
    </cdr:to>
    <cdr:sp macro="" textlink="">
      <cdr:nvSpPr>
        <cdr:cNvPr id="2" name="TextBox 1">
          <a:extLst xmlns:a="http://schemas.openxmlformats.org/drawingml/2006/main">
            <a:ext uri="{FF2B5EF4-FFF2-40B4-BE49-F238E27FC236}">
              <a16:creationId xmlns:a16="http://schemas.microsoft.com/office/drawing/2014/main" id="{672AD47D-E48B-CF3B-A93D-25ED9158B964}"/>
            </a:ext>
          </a:extLst>
        </cdr:cNvPr>
        <cdr:cNvSpPr txBox="1"/>
      </cdr:nvSpPr>
      <cdr:spPr>
        <a:xfrm xmlns:a="http://schemas.openxmlformats.org/drawingml/2006/main">
          <a:off x="3061833" y="326871"/>
          <a:ext cx="816068" cy="214716"/>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Overflow="clip" wrap="square" rtlCol="0"/>
        <a:lstStyle xmlns:a="http://schemas.openxmlformats.org/drawingml/2006/main"/>
        <a:p xmlns:a="http://schemas.openxmlformats.org/drawingml/2006/main">
          <a:r>
            <a:rPr lang="en-US" dirty="0">
              <a:solidFill>
                <a:schemeClr val="accent3"/>
              </a:solidFill>
              <a:latin typeface="Futura Std Book" panose="020B0502020204020303"/>
            </a:rPr>
            <a:t>Improve</a:t>
          </a:r>
          <a:endParaRPr lang="en-CA" sz="1100" dirty="0">
            <a:solidFill>
              <a:schemeClr val="accent3"/>
            </a:solidFill>
            <a:latin typeface="Futura Std Book" panose="020B0502020204020303"/>
          </a:endParaRPr>
        </a:p>
      </cdr:txBody>
    </cdr:sp>
  </cdr:relSizeAnchor>
  <cdr:relSizeAnchor xmlns:cdr="http://schemas.openxmlformats.org/drawingml/2006/chartDrawing">
    <cdr:from>
      <cdr:x>0.03126</cdr:x>
      <cdr:y>0.18705</cdr:y>
    </cdr:from>
    <cdr:to>
      <cdr:x>0.27719</cdr:x>
      <cdr:y>0.3042</cdr:y>
    </cdr:to>
    <cdr:sp macro="" textlink="">
      <cdr:nvSpPr>
        <cdr:cNvPr id="3" name="TextBox 1">
          <a:extLst xmlns:a="http://schemas.openxmlformats.org/drawingml/2006/main">
            <a:ext uri="{FF2B5EF4-FFF2-40B4-BE49-F238E27FC236}">
              <a16:creationId xmlns:a16="http://schemas.microsoft.com/office/drawing/2014/main" id="{70522DAF-80D2-C7EC-C2F6-3347FDC90A0B}"/>
            </a:ext>
          </a:extLst>
        </cdr:cNvPr>
        <cdr:cNvSpPr txBox="1"/>
      </cdr:nvSpPr>
      <cdr:spPr>
        <a:xfrm xmlns:a="http://schemas.openxmlformats.org/drawingml/2006/main">
          <a:off x="153272" y="783976"/>
          <a:ext cx="1205813" cy="491002"/>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dirty="0">
              <a:solidFill>
                <a:schemeClr val="accent3"/>
              </a:solidFill>
              <a:latin typeface="Futura Std Book" panose="020B0502020204020303"/>
            </a:rPr>
            <a:t>Remain about the same</a:t>
          </a:r>
          <a:endParaRPr lang="en-CA" sz="1100" dirty="0">
            <a:solidFill>
              <a:schemeClr val="accent3"/>
            </a:solidFill>
            <a:latin typeface="Futura Std Book" panose="020B0502020204020303"/>
          </a:endParaRPr>
        </a:p>
      </cdr:txBody>
    </cdr:sp>
  </cdr:relSizeAnchor>
  <cdr:relSizeAnchor xmlns:cdr="http://schemas.openxmlformats.org/drawingml/2006/chartDrawing">
    <cdr:from>
      <cdr:x>0.73747</cdr:x>
      <cdr:y>0.77776</cdr:y>
    </cdr:from>
    <cdr:to>
      <cdr:x>0.90116</cdr:x>
      <cdr:y>0.82898</cdr:y>
    </cdr:to>
    <cdr:sp macro="" textlink="">
      <cdr:nvSpPr>
        <cdr:cNvPr id="4" name="TextBox 1">
          <a:extLst xmlns:a="http://schemas.openxmlformats.org/drawingml/2006/main">
            <a:ext uri="{FF2B5EF4-FFF2-40B4-BE49-F238E27FC236}">
              <a16:creationId xmlns:a16="http://schemas.microsoft.com/office/drawing/2014/main" id="{99DF3D06-B7A6-B330-B45D-09CDB5DD5C46}"/>
            </a:ext>
          </a:extLst>
        </cdr:cNvPr>
        <cdr:cNvSpPr txBox="1"/>
      </cdr:nvSpPr>
      <cdr:spPr>
        <a:xfrm xmlns:a="http://schemas.openxmlformats.org/drawingml/2006/main">
          <a:off x="3615887" y="3259764"/>
          <a:ext cx="802585" cy="214675"/>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dirty="0">
              <a:solidFill>
                <a:schemeClr val="accent3"/>
              </a:solidFill>
              <a:latin typeface="Futura Std Book" panose="020B0502020204020303"/>
            </a:rPr>
            <a:t>Worsen</a:t>
          </a:r>
          <a:endParaRPr lang="en-CA" sz="1100" dirty="0">
            <a:solidFill>
              <a:schemeClr val="accent3"/>
            </a:solidFill>
            <a:latin typeface="Futura Std Book" panose="020B0502020204020303"/>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1163" cy="498852"/>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57636" y="0"/>
            <a:ext cx="2951163" cy="498852"/>
          </a:xfrm>
          <a:prstGeom prst="rect">
            <a:avLst/>
          </a:prstGeom>
        </p:spPr>
        <p:txBody>
          <a:bodyPr vert="horz" lIns="91440" tIns="45720" rIns="91440" bIns="45720" rtlCol="0"/>
          <a:lstStyle>
            <a:lvl1pPr algn="r">
              <a:defRPr sz="1200"/>
            </a:lvl1pPr>
          </a:lstStyle>
          <a:p>
            <a:fld id="{3A54ECFF-57A7-430B-9F79-03DBDD706471}" type="datetimeFigureOut">
              <a:rPr lang="en-CA" smtClean="0"/>
              <a:t>2026-03-13</a:t>
            </a:fld>
            <a:endParaRPr lang="en-CA"/>
          </a:p>
        </p:txBody>
      </p:sp>
      <p:sp>
        <p:nvSpPr>
          <p:cNvPr id="4" name="Slide Image Placeholder 3"/>
          <p:cNvSpPr>
            <a:spLocks noGrp="1" noRot="1" noChangeAspect="1"/>
          </p:cNvSpPr>
          <p:nvPr>
            <p:ph type="sldImg" idx="2"/>
          </p:nvPr>
        </p:nvSpPr>
        <p:spPr>
          <a:xfrm>
            <a:off x="422275" y="1243013"/>
            <a:ext cx="5965825" cy="3355975"/>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1038" y="4784835"/>
            <a:ext cx="5448300" cy="391486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9443662"/>
            <a:ext cx="2951163" cy="498851"/>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57636" y="9443662"/>
            <a:ext cx="2951163" cy="498851"/>
          </a:xfrm>
          <a:prstGeom prst="rect">
            <a:avLst/>
          </a:prstGeom>
        </p:spPr>
        <p:txBody>
          <a:bodyPr vert="horz" lIns="91440" tIns="45720" rIns="91440" bIns="45720" rtlCol="0" anchor="b"/>
          <a:lstStyle>
            <a:lvl1pPr algn="r">
              <a:defRPr sz="1200"/>
            </a:lvl1pPr>
          </a:lstStyle>
          <a:p>
            <a:fld id="{EA7FF184-443E-45E7-9717-D1BF3E9EA47A}" type="slidenum">
              <a:rPr lang="en-CA" smtClean="0"/>
              <a:t>‹#›</a:t>
            </a:fld>
            <a:endParaRPr lang="en-CA"/>
          </a:p>
        </p:txBody>
      </p:sp>
    </p:spTree>
    <p:extLst>
      <p:ext uri="{BB962C8B-B14F-4D97-AF65-F5344CB8AC3E}">
        <p14:creationId xmlns:p14="http://schemas.microsoft.com/office/powerpoint/2010/main" val="3914673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A0B7AB-2A1F-4FE1-856C-8CD950C4C5A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73795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A0B7AB-2A1F-4FE1-856C-8CD950C4C5A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9360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A0B7AB-2A1F-4FE1-856C-8CD950C4C5A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23180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A0B7AB-2A1F-4FE1-856C-8CD950C4C5A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70944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a:p>
          <a:p>
            <a:endParaRPr lang="en-US" b="0"/>
          </a:p>
          <a:p>
            <a:endParaRPr lang="en-US" b="0"/>
          </a:p>
          <a:p>
            <a:endParaRPr lang="en-CA" b="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A0B7AB-2A1F-4FE1-856C-8CD950C4C5A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25162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A0B7AB-2A1F-4FE1-856C-8CD950C4C5A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93977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A0B7AB-2A1F-4FE1-856C-8CD950C4C5A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71989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A0B7AB-2A1F-4FE1-856C-8CD950C4C5A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78977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A0B7AB-2A1F-4FE1-856C-8CD950C4C5A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60151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A0B7AB-2A1F-4FE1-856C-8CD950C4C5A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07684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1C8F1-948D-43EF-99C5-B0B84A3BCC5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1A0CAA1A-354F-4D60-B490-B05D802FFF14}"/>
              </a:ext>
            </a:extLst>
          </p:cNvPr>
          <p:cNvSpPr>
            <a:spLocks noGrp="1"/>
          </p:cNvSpPr>
          <p:nvPr>
            <p:ph type="subTitle" idx="1"/>
          </p:nvPr>
        </p:nvSpPr>
        <p:spPr>
          <a:xfrm>
            <a:off x="1524000" y="3602038"/>
            <a:ext cx="9144000" cy="2169616"/>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439ADC42-D795-4C07-A751-61CB4E3170D9}"/>
              </a:ext>
            </a:extLst>
          </p:cNvPr>
          <p:cNvSpPr>
            <a:spLocks noGrp="1"/>
          </p:cNvSpPr>
          <p:nvPr>
            <p:ph type="dt" sz="half" idx="10"/>
          </p:nvPr>
        </p:nvSpPr>
        <p:spPr/>
        <p:txBody>
          <a:bodyPr/>
          <a:lstStyle/>
          <a:p>
            <a:fld id="{4A261759-90CA-4E4D-929B-7D8BB80798A6}" type="datetimeFigureOut">
              <a:rPr lang="en-CA" smtClean="0"/>
              <a:t>2026-03-13</a:t>
            </a:fld>
            <a:endParaRPr lang="en-CA"/>
          </a:p>
        </p:txBody>
      </p:sp>
      <p:sp>
        <p:nvSpPr>
          <p:cNvPr id="5" name="Footer Placeholder 4">
            <a:extLst>
              <a:ext uri="{FF2B5EF4-FFF2-40B4-BE49-F238E27FC236}">
                <a16:creationId xmlns:a16="http://schemas.microsoft.com/office/drawing/2014/main" id="{E9A741F0-381A-4E21-BCD8-F90B8652E0B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4D7EDF6-C12D-49C7-9114-E44711A3DF70}"/>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23959353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4BB44-4EB1-4B43-832B-8FA604BF3F9B}"/>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4F0EBB1F-D013-4BA7-ADAA-12C0357B218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F0969AE-47AA-474D-A35A-79D03EE20826}"/>
              </a:ext>
            </a:extLst>
          </p:cNvPr>
          <p:cNvSpPr>
            <a:spLocks noGrp="1"/>
          </p:cNvSpPr>
          <p:nvPr>
            <p:ph type="dt" sz="half" idx="10"/>
          </p:nvPr>
        </p:nvSpPr>
        <p:spPr/>
        <p:txBody>
          <a:bodyPr/>
          <a:lstStyle/>
          <a:p>
            <a:fld id="{4A261759-90CA-4E4D-929B-7D8BB80798A6}" type="datetimeFigureOut">
              <a:rPr lang="en-CA" smtClean="0"/>
              <a:t>2026-03-13</a:t>
            </a:fld>
            <a:endParaRPr lang="en-CA"/>
          </a:p>
        </p:txBody>
      </p:sp>
      <p:sp>
        <p:nvSpPr>
          <p:cNvPr id="5" name="Footer Placeholder 4">
            <a:extLst>
              <a:ext uri="{FF2B5EF4-FFF2-40B4-BE49-F238E27FC236}">
                <a16:creationId xmlns:a16="http://schemas.microsoft.com/office/drawing/2014/main" id="{B8113EBD-0FAA-42BD-B28C-118FE679E18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32524DB7-FCB0-4AAF-AA14-97102C479763}"/>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7316570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FC4DE-AFD0-4DBE-88D7-286C1B1C4B0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FC17D3D1-7D4B-4BBD-BDBE-6FC0C56C21DD}"/>
              </a:ext>
            </a:extLst>
          </p:cNvPr>
          <p:cNvSpPr>
            <a:spLocks noGrp="1"/>
          </p:cNvSpPr>
          <p:nvPr>
            <p:ph type="body" idx="1"/>
          </p:nvPr>
        </p:nvSpPr>
        <p:spPr>
          <a:xfrm>
            <a:off x="831850" y="4589463"/>
            <a:ext cx="10515600" cy="1182191"/>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091DFF5-F293-4F19-A7F8-76D0DFF96F4F}"/>
              </a:ext>
            </a:extLst>
          </p:cNvPr>
          <p:cNvSpPr>
            <a:spLocks noGrp="1"/>
          </p:cNvSpPr>
          <p:nvPr>
            <p:ph type="dt" sz="half" idx="10"/>
          </p:nvPr>
        </p:nvSpPr>
        <p:spPr/>
        <p:txBody>
          <a:bodyPr/>
          <a:lstStyle/>
          <a:p>
            <a:fld id="{4A261759-90CA-4E4D-929B-7D8BB80798A6}" type="datetimeFigureOut">
              <a:rPr lang="en-CA" smtClean="0"/>
              <a:t>2026-03-13</a:t>
            </a:fld>
            <a:endParaRPr lang="en-CA"/>
          </a:p>
        </p:txBody>
      </p:sp>
      <p:sp>
        <p:nvSpPr>
          <p:cNvPr id="5" name="Footer Placeholder 4">
            <a:extLst>
              <a:ext uri="{FF2B5EF4-FFF2-40B4-BE49-F238E27FC236}">
                <a16:creationId xmlns:a16="http://schemas.microsoft.com/office/drawing/2014/main" id="{02BC6FD6-DD3A-499C-80C6-82031E82DCFA}"/>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AEABD9F-71E2-453A-B44E-51F2C2C6BA64}"/>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21399950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626F9-9B43-4792-8258-012631D134EB}"/>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4D322D27-5A84-42A8-B628-8E63CFCF3CAD}"/>
              </a:ext>
            </a:extLst>
          </p:cNvPr>
          <p:cNvSpPr>
            <a:spLocks noGrp="1"/>
          </p:cNvSpPr>
          <p:nvPr>
            <p:ph sz="half" idx="1"/>
          </p:nvPr>
        </p:nvSpPr>
        <p:spPr>
          <a:xfrm>
            <a:off x="838200" y="1825625"/>
            <a:ext cx="5181600" cy="39460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FE8BC185-C87D-4C3B-982A-40643158E223}"/>
              </a:ext>
            </a:extLst>
          </p:cNvPr>
          <p:cNvSpPr>
            <a:spLocks noGrp="1"/>
          </p:cNvSpPr>
          <p:nvPr>
            <p:ph sz="half" idx="2"/>
          </p:nvPr>
        </p:nvSpPr>
        <p:spPr>
          <a:xfrm>
            <a:off x="6172200" y="1825625"/>
            <a:ext cx="5181600" cy="39460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2E2B6557-ED2A-438B-BB8F-CC40BB5D631C}"/>
              </a:ext>
            </a:extLst>
          </p:cNvPr>
          <p:cNvSpPr>
            <a:spLocks noGrp="1"/>
          </p:cNvSpPr>
          <p:nvPr>
            <p:ph type="dt" sz="half" idx="10"/>
          </p:nvPr>
        </p:nvSpPr>
        <p:spPr/>
        <p:txBody>
          <a:bodyPr/>
          <a:lstStyle/>
          <a:p>
            <a:fld id="{4A261759-90CA-4E4D-929B-7D8BB80798A6}" type="datetimeFigureOut">
              <a:rPr lang="en-CA" smtClean="0"/>
              <a:t>2026-03-13</a:t>
            </a:fld>
            <a:endParaRPr lang="en-CA"/>
          </a:p>
        </p:txBody>
      </p:sp>
      <p:sp>
        <p:nvSpPr>
          <p:cNvPr id="6" name="Footer Placeholder 5">
            <a:extLst>
              <a:ext uri="{FF2B5EF4-FFF2-40B4-BE49-F238E27FC236}">
                <a16:creationId xmlns:a16="http://schemas.microsoft.com/office/drawing/2014/main" id="{02B36342-ADB6-47CF-A6F8-D69F59EC14CB}"/>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9976112F-6FA7-4711-823C-EF1F4EC1FCDA}"/>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27599911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DCDAC-8CF2-491A-9155-2D7CA36AB76D}"/>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3DAD0D29-6B4B-444F-920A-EBB4CE8DD5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BD4B166-7FE5-4892-AAC1-F49264C6139F}"/>
              </a:ext>
            </a:extLst>
          </p:cNvPr>
          <p:cNvSpPr>
            <a:spLocks noGrp="1"/>
          </p:cNvSpPr>
          <p:nvPr>
            <p:ph sz="half" idx="2"/>
          </p:nvPr>
        </p:nvSpPr>
        <p:spPr>
          <a:xfrm>
            <a:off x="839788" y="2505075"/>
            <a:ext cx="5157787" cy="32665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0E811F90-2855-4918-BB46-709B38C78F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9FDE1C0-D6A5-431F-A272-522EF415F003}"/>
              </a:ext>
            </a:extLst>
          </p:cNvPr>
          <p:cNvSpPr>
            <a:spLocks noGrp="1"/>
          </p:cNvSpPr>
          <p:nvPr>
            <p:ph sz="quarter" idx="4"/>
          </p:nvPr>
        </p:nvSpPr>
        <p:spPr>
          <a:xfrm>
            <a:off x="6172200" y="2505075"/>
            <a:ext cx="5183188" cy="32665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09F6A2AD-98B2-4306-A939-C575EE38E1DB}"/>
              </a:ext>
            </a:extLst>
          </p:cNvPr>
          <p:cNvSpPr>
            <a:spLocks noGrp="1"/>
          </p:cNvSpPr>
          <p:nvPr>
            <p:ph type="dt" sz="half" idx="10"/>
          </p:nvPr>
        </p:nvSpPr>
        <p:spPr/>
        <p:txBody>
          <a:bodyPr/>
          <a:lstStyle/>
          <a:p>
            <a:fld id="{4A261759-90CA-4E4D-929B-7D8BB80798A6}" type="datetimeFigureOut">
              <a:rPr lang="en-CA" smtClean="0"/>
              <a:t>2026-03-13</a:t>
            </a:fld>
            <a:endParaRPr lang="en-CA"/>
          </a:p>
        </p:txBody>
      </p:sp>
      <p:sp>
        <p:nvSpPr>
          <p:cNvPr id="8" name="Footer Placeholder 7">
            <a:extLst>
              <a:ext uri="{FF2B5EF4-FFF2-40B4-BE49-F238E27FC236}">
                <a16:creationId xmlns:a16="http://schemas.microsoft.com/office/drawing/2014/main" id="{1FDA9915-AEBF-481E-96EA-76D4D1AE425D}"/>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311D9E95-686F-4894-B8D6-497BFD48AC77}"/>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12854057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87254-3FD7-4DF0-A752-B06EEDD73E37}"/>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17252E58-97E4-4210-B28E-A8AF9A8BBE74}"/>
              </a:ext>
            </a:extLst>
          </p:cNvPr>
          <p:cNvSpPr>
            <a:spLocks noGrp="1"/>
          </p:cNvSpPr>
          <p:nvPr>
            <p:ph type="dt" sz="half" idx="10"/>
          </p:nvPr>
        </p:nvSpPr>
        <p:spPr/>
        <p:txBody>
          <a:bodyPr/>
          <a:lstStyle/>
          <a:p>
            <a:fld id="{4A261759-90CA-4E4D-929B-7D8BB80798A6}" type="datetimeFigureOut">
              <a:rPr lang="en-CA" smtClean="0"/>
              <a:t>2026-03-13</a:t>
            </a:fld>
            <a:endParaRPr lang="en-CA"/>
          </a:p>
        </p:txBody>
      </p:sp>
      <p:sp>
        <p:nvSpPr>
          <p:cNvPr id="4" name="Footer Placeholder 3">
            <a:extLst>
              <a:ext uri="{FF2B5EF4-FFF2-40B4-BE49-F238E27FC236}">
                <a16:creationId xmlns:a16="http://schemas.microsoft.com/office/drawing/2014/main" id="{235E7C23-B454-4E89-95C7-0FCC4BBCB3AF}"/>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16EEBB1A-A95A-4919-B74B-50C94347F788}"/>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24331091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62A6A29-1922-4137-8975-C4BE3744A3B6}"/>
              </a:ext>
            </a:extLst>
          </p:cNvPr>
          <p:cNvSpPr>
            <a:spLocks noGrp="1"/>
          </p:cNvSpPr>
          <p:nvPr>
            <p:ph type="dt" sz="half" idx="10"/>
          </p:nvPr>
        </p:nvSpPr>
        <p:spPr/>
        <p:txBody>
          <a:bodyPr/>
          <a:lstStyle/>
          <a:p>
            <a:fld id="{4A261759-90CA-4E4D-929B-7D8BB80798A6}" type="datetimeFigureOut">
              <a:rPr lang="en-CA" smtClean="0"/>
              <a:t>2026-03-13</a:t>
            </a:fld>
            <a:endParaRPr lang="en-CA"/>
          </a:p>
        </p:txBody>
      </p:sp>
      <p:sp>
        <p:nvSpPr>
          <p:cNvPr id="3" name="Footer Placeholder 2">
            <a:extLst>
              <a:ext uri="{FF2B5EF4-FFF2-40B4-BE49-F238E27FC236}">
                <a16:creationId xmlns:a16="http://schemas.microsoft.com/office/drawing/2014/main" id="{25FF46F2-1080-4BE5-8D58-154245980286}"/>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9431956A-AFBA-4B5D-90CC-1CB20CCF1E5F}"/>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11551928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11DDC-7D6B-4466-87F4-F79A4A2C36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F8BAE815-790C-4C9A-8251-C8842F9E953A}"/>
              </a:ext>
            </a:extLst>
          </p:cNvPr>
          <p:cNvSpPr>
            <a:spLocks noGrp="1"/>
          </p:cNvSpPr>
          <p:nvPr>
            <p:ph idx="1"/>
          </p:nvPr>
        </p:nvSpPr>
        <p:spPr>
          <a:xfrm>
            <a:off x="5183188" y="987425"/>
            <a:ext cx="6172200" cy="478422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17078916-B377-4922-8A74-EB1D9BC570D3}"/>
              </a:ext>
            </a:extLst>
          </p:cNvPr>
          <p:cNvSpPr>
            <a:spLocks noGrp="1"/>
          </p:cNvSpPr>
          <p:nvPr>
            <p:ph type="body" sz="half" idx="2"/>
          </p:nvPr>
        </p:nvSpPr>
        <p:spPr>
          <a:xfrm>
            <a:off x="839788" y="2057400"/>
            <a:ext cx="3932237" cy="371425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C35752D-DB7F-47B6-A5A0-5768F0308150}"/>
              </a:ext>
            </a:extLst>
          </p:cNvPr>
          <p:cNvSpPr>
            <a:spLocks noGrp="1"/>
          </p:cNvSpPr>
          <p:nvPr>
            <p:ph type="dt" sz="half" idx="10"/>
          </p:nvPr>
        </p:nvSpPr>
        <p:spPr/>
        <p:txBody>
          <a:bodyPr/>
          <a:lstStyle/>
          <a:p>
            <a:fld id="{4A261759-90CA-4E4D-929B-7D8BB80798A6}" type="datetimeFigureOut">
              <a:rPr lang="en-CA" smtClean="0"/>
              <a:t>2026-03-13</a:t>
            </a:fld>
            <a:endParaRPr lang="en-CA"/>
          </a:p>
        </p:txBody>
      </p:sp>
      <p:sp>
        <p:nvSpPr>
          <p:cNvPr id="6" name="Footer Placeholder 5">
            <a:extLst>
              <a:ext uri="{FF2B5EF4-FFF2-40B4-BE49-F238E27FC236}">
                <a16:creationId xmlns:a16="http://schemas.microsoft.com/office/drawing/2014/main" id="{A2212A7F-F1D0-4936-A3E8-E306353D08D1}"/>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453AFF74-1D36-4ABD-B696-5399E29F3CAC}"/>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31953473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E464D-C914-4D5C-87A7-1A30FEB8B5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76C5DE92-4BA2-4E4F-B44E-7E48E6EDF921}"/>
              </a:ext>
            </a:extLst>
          </p:cNvPr>
          <p:cNvSpPr>
            <a:spLocks noGrp="1"/>
          </p:cNvSpPr>
          <p:nvPr>
            <p:ph type="pic" idx="1"/>
          </p:nvPr>
        </p:nvSpPr>
        <p:spPr>
          <a:xfrm>
            <a:off x="5183188" y="987425"/>
            <a:ext cx="6172200" cy="478422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00F9507F-9EBC-4D35-A52C-19397AA1C8B5}"/>
              </a:ext>
            </a:extLst>
          </p:cNvPr>
          <p:cNvSpPr>
            <a:spLocks noGrp="1"/>
          </p:cNvSpPr>
          <p:nvPr>
            <p:ph type="body" sz="half" idx="2"/>
          </p:nvPr>
        </p:nvSpPr>
        <p:spPr>
          <a:xfrm>
            <a:off x="839788" y="2057400"/>
            <a:ext cx="3932237" cy="371425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504BFD7-0E4E-4365-8E02-8D2FE2BAE365}"/>
              </a:ext>
            </a:extLst>
          </p:cNvPr>
          <p:cNvSpPr>
            <a:spLocks noGrp="1"/>
          </p:cNvSpPr>
          <p:nvPr>
            <p:ph type="dt" sz="half" idx="10"/>
          </p:nvPr>
        </p:nvSpPr>
        <p:spPr/>
        <p:txBody>
          <a:bodyPr/>
          <a:lstStyle/>
          <a:p>
            <a:fld id="{4A261759-90CA-4E4D-929B-7D8BB80798A6}" type="datetimeFigureOut">
              <a:rPr lang="en-CA" smtClean="0"/>
              <a:t>2026-03-13</a:t>
            </a:fld>
            <a:endParaRPr lang="en-CA"/>
          </a:p>
        </p:txBody>
      </p:sp>
      <p:sp>
        <p:nvSpPr>
          <p:cNvPr id="6" name="Footer Placeholder 5">
            <a:extLst>
              <a:ext uri="{FF2B5EF4-FFF2-40B4-BE49-F238E27FC236}">
                <a16:creationId xmlns:a16="http://schemas.microsoft.com/office/drawing/2014/main" id="{F089B857-329E-45E8-9E9B-CF4181D0F49F}"/>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7E65FD3E-AA3E-4A09-AA2B-42C7283A6D64}"/>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3306781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6A07D-E519-4675-9593-E1B50980CC00}"/>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F63A63AD-0B0C-49D1-BDEB-CC243FC9B1A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43FB02D-DBA2-467D-993A-30263D097446}"/>
              </a:ext>
            </a:extLst>
          </p:cNvPr>
          <p:cNvSpPr>
            <a:spLocks noGrp="1"/>
          </p:cNvSpPr>
          <p:nvPr>
            <p:ph type="dt" sz="half" idx="10"/>
          </p:nvPr>
        </p:nvSpPr>
        <p:spPr/>
        <p:txBody>
          <a:bodyPr/>
          <a:lstStyle/>
          <a:p>
            <a:fld id="{4A261759-90CA-4E4D-929B-7D8BB80798A6}" type="datetimeFigureOut">
              <a:rPr lang="en-CA" smtClean="0"/>
              <a:t>2026-03-13</a:t>
            </a:fld>
            <a:endParaRPr lang="en-CA"/>
          </a:p>
        </p:txBody>
      </p:sp>
      <p:sp>
        <p:nvSpPr>
          <p:cNvPr id="5" name="Footer Placeholder 4">
            <a:extLst>
              <a:ext uri="{FF2B5EF4-FFF2-40B4-BE49-F238E27FC236}">
                <a16:creationId xmlns:a16="http://schemas.microsoft.com/office/drawing/2014/main" id="{283FAF2E-8984-4646-80DD-D472A66B7660}"/>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826490E2-A862-4039-869D-5B6DDB556787}"/>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35402704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E914D-4FE3-48FE-9477-FBCE08AD986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7C36C5FD-2B99-4D1F-AABB-22B79BABDB83}"/>
              </a:ext>
            </a:extLst>
          </p:cNvPr>
          <p:cNvSpPr>
            <a:spLocks noGrp="1"/>
          </p:cNvSpPr>
          <p:nvPr>
            <p:ph type="subTitle" idx="1"/>
          </p:nvPr>
        </p:nvSpPr>
        <p:spPr>
          <a:xfrm>
            <a:off x="1524000" y="3602038"/>
            <a:ext cx="9144000" cy="217011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F31B62CA-1C1C-4C21-8D4C-FE5C34B440F9}"/>
              </a:ext>
            </a:extLst>
          </p:cNvPr>
          <p:cNvSpPr>
            <a:spLocks noGrp="1"/>
          </p:cNvSpPr>
          <p:nvPr>
            <p:ph type="dt" sz="half" idx="10"/>
          </p:nvPr>
        </p:nvSpPr>
        <p:spPr/>
        <p:txBody>
          <a:bodyPr/>
          <a:lstStyle/>
          <a:p>
            <a:fld id="{82334FF6-ADE0-4889-BE1B-9E1D70761858}" type="datetimeFigureOut">
              <a:rPr lang="en-CA" smtClean="0"/>
              <a:t>2026-03-13</a:t>
            </a:fld>
            <a:endParaRPr lang="en-CA"/>
          </a:p>
        </p:txBody>
      </p:sp>
      <p:sp>
        <p:nvSpPr>
          <p:cNvPr id="5" name="Footer Placeholder 4">
            <a:extLst>
              <a:ext uri="{FF2B5EF4-FFF2-40B4-BE49-F238E27FC236}">
                <a16:creationId xmlns:a16="http://schemas.microsoft.com/office/drawing/2014/main" id="{AF4DADAE-7E6A-4776-B5F3-81065249D4B2}"/>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8C41FBA-989C-4F73-B2B4-6971BFF13BAD}"/>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7436134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82725-0FCA-4B8D-BC25-B688B6622658}"/>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9CB4E6C-6F67-40C1-A139-10159F309320}"/>
              </a:ext>
            </a:extLst>
          </p:cNvPr>
          <p:cNvSpPr>
            <a:spLocks noGrp="1"/>
          </p:cNvSpPr>
          <p:nvPr>
            <p:ph idx="1"/>
          </p:nvPr>
        </p:nvSpPr>
        <p:spPr>
          <a:xfrm>
            <a:off x="838200" y="1825625"/>
            <a:ext cx="10515600" cy="39460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C0841FA-FF47-4656-89EB-16F2AB910602}"/>
              </a:ext>
            </a:extLst>
          </p:cNvPr>
          <p:cNvSpPr>
            <a:spLocks noGrp="1"/>
          </p:cNvSpPr>
          <p:nvPr>
            <p:ph type="dt" sz="half" idx="10"/>
          </p:nvPr>
        </p:nvSpPr>
        <p:spPr/>
        <p:txBody>
          <a:bodyPr/>
          <a:lstStyle/>
          <a:p>
            <a:fld id="{82334FF6-ADE0-4889-BE1B-9E1D70761858}" type="datetimeFigureOut">
              <a:rPr lang="en-CA" smtClean="0"/>
              <a:t>2026-03-13</a:t>
            </a:fld>
            <a:endParaRPr lang="en-CA"/>
          </a:p>
        </p:txBody>
      </p:sp>
      <p:sp>
        <p:nvSpPr>
          <p:cNvPr id="5" name="Footer Placeholder 4">
            <a:extLst>
              <a:ext uri="{FF2B5EF4-FFF2-40B4-BE49-F238E27FC236}">
                <a16:creationId xmlns:a16="http://schemas.microsoft.com/office/drawing/2014/main" id="{E77D510D-FCF1-4CE5-8F5B-5CA29487F537}"/>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021E97B-E56A-4568-84BA-FFF67CF45B78}"/>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3114136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90B3E-E284-40D3-AE99-4C32EA050F4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4D1F938C-9562-4E29-BDF3-38594A954361}"/>
              </a:ext>
            </a:extLst>
          </p:cNvPr>
          <p:cNvSpPr>
            <a:spLocks noGrp="1"/>
          </p:cNvSpPr>
          <p:nvPr>
            <p:ph type="body" idx="1"/>
          </p:nvPr>
        </p:nvSpPr>
        <p:spPr>
          <a:xfrm>
            <a:off x="831850" y="4589463"/>
            <a:ext cx="10515600" cy="1182191"/>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3CB05CB-42BE-4158-A8C7-A10DED3B51ED}"/>
              </a:ext>
            </a:extLst>
          </p:cNvPr>
          <p:cNvSpPr>
            <a:spLocks noGrp="1"/>
          </p:cNvSpPr>
          <p:nvPr>
            <p:ph type="dt" sz="half" idx="10"/>
          </p:nvPr>
        </p:nvSpPr>
        <p:spPr/>
        <p:txBody>
          <a:bodyPr/>
          <a:lstStyle/>
          <a:p>
            <a:fld id="{82334FF6-ADE0-4889-BE1B-9E1D70761858}" type="datetimeFigureOut">
              <a:rPr lang="en-CA" smtClean="0"/>
              <a:t>2026-03-13</a:t>
            </a:fld>
            <a:endParaRPr lang="en-CA"/>
          </a:p>
        </p:txBody>
      </p:sp>
      <p:sp>
        <p:nvSpPr>
          <p:cNvPr id="5" name="Footer Placeholder 4">
            <a:extLst>
              <a:ext uri="{FF2B5EF4-FFF2-40B4-BE49-F238E27FC236}">
                <a16:creationId xmlns:a16="http://schemas.microsoft.com/office/drawing/2014/main" id="{ADEDE909-6C81-47AE-96E5-B0C7EFF9C423}"/>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91BD6355-DE5A-4DB0-A20A-004E07561229}"/>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10024128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F7A62-5A64-4A75-B661-BD73EE799FD9}"/>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15745433-351C-4B19-BEC1-51632DB38C11}"/>
              </a:ext>
            </a:extLst>
          </p:cNvPr>
          <p:cNvSpPr>
            <a:spLocks noGrp="1"/>
          </p:cNvSpPr>
          <p:nvPr>
            <p:ph sz="half" idx="1"/>
          </p:nvPr>
        </p:nvSpPr>
        <p:spPr>
          <a:xfrm>
            <a:off x="838200" y="1825625"/>
            <a:ext cx="5181600" cy="39460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A82FE87F-4229-45BC-804E-F2F9E36E52B5}"/>
              </a:ext>
            </a:extLst>
          </p:cNvPr>
          <p:cNvSpPr>
            <a:spLocks noGrp="1"/>
          </p:cNvSpPr>
          <p:nvPr>
            <p:ph sz="half" idx="2"/>
          </p:nvPr>
        </p:nvSpPr>
        <p:spPr>
          <a:xfrm>
            <a:off x="6172200" y="1825625"/>
            <a:ext cx="5181600" cy="39460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EE39D138-CA6B-4A64-81F3-2132BD8B8D2E}"/>
              </a:ext>
            </a:extLst>
          </p:cNvPr>
          <p:cNvSpPr>
            <a:spLocks noGrp="1"/>
          </p:cNvSpPr>
          <p:nvPr>
            <p:ph type="dt" sz="half" idx="10"/>
          </p:nvPr>
        </p:nvSpPr>
        <p:spPr/>
        <p:txBody>
          <a:bodyPr/>
          <a:lstStyle/>
          <a:p>
            <a:fld id="{82334FF6-ADE0-4889-BE1B-9E1D70761858}" type="datetimeFigureOut">
              <a:rPr lang="en-CA" smtClean="0"/>
              <a:t>2026-03-13</a:t>
            </a:fld>
            <a:endParaRPr lang="en-CA"/>
          </a:p>
        </p:txBody>
      </p:sp>
      <p:sp>
        <p:nvSpPr>
          <p:cNvPr id="6" name="Footer Placeholder 5">
            <a:extLst>
              <a:ext uri="{FF2B5EF4-FFF2-40B4-BE49-F238E27FC236}">
                <a16:creationId xmlns:a16="http://schemas.microsoft.com/office/drawing/2014/main" id="{C1235084-AD76-4793-A4AA-94C74E382219}"/>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D407A1E1-3C2A-4AE6-A969-9260979C5FCD}"/>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7435882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812D4-7266-4B46-B5E7-020DB0F9C49A}"/>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4A2839DE-57B1-41C2-9A3C-F7CD764555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9E7812E-C14E-4DA1-94AF-CC1155E15A40}"/>
              </a:ext>
            </a:extLst>
          </p:cNvPr>
          <p:cNvSpPr>
            <a:spLocks noGrp="1"/>
          </p:cNvSpPr>
          <p:nvPr>
            <p:ph sz="half" idx="2"/>
          </p:nvPr>
        </p:nvSpPr>
        <p:spPr>
          <a:xfrm>
            <a:off x="839788" y="2505075"/>
            <a:ext cx="5157787" cy="32665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24709A5C-E010-4E7B-8BCB-564E0F7F5FD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2996858-6850-45CA-97D0-3A6698353A06}"/>
              </a:ext>
            </a:extLst>
          </p:cNvPr>
          <p:cNvSpPr>
            <a:spLocks noGrp="1"/>
          </p:cNvSpPr>
          <p:nvPr>
            <p:ph sz="quarter" idx="4"/>
          </p:nvPr>
        </p:nvSpPr>
        <p:spPr>
          <a:xfrm>
            <a:off x="6172200" y="2505075"/>
            <a:ext cx="5183188" cy="32665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E5E6975A-EB3D-44AF-8F20-62D4B2874B27}"/>
              </a:ext>
            </a:extLst>
          </p:cNvPr>
          <p:cNvSpPr>
            <a:spLocks noGrp="1"/>
          </p:cNvSpPr>
          <p:nvPr>
            <p:ph type="dt" sz="half" idx="10"/>
          </p:nvPr>
        </p:nvSpPr>
        <p:spPr/>
        <p:txBody>
          <a:bodyPr/>
          <a:lstStyle/>
          <a:p>
            <a:fld id="{82334FF6-ADE0-4889-BE1B-9E1D70761858}" type="datetimeFigureOut">
              <a:rPr lang="en-CA" smtClean="0"/>
              <a:t>2026-03-13</a:t>
            </a:fld>
            <a:endParaRPr lang="en-CA"/>
          </a:p>
        </p:txBody>
      </p:sp>
      <p:sp>
        <p:nvSpPr>
          <p:cNvPr id="8" name="Footer Placeholder 7">
            <a:extLst>
              <a:ext uri="{FF2B5EF4-FFF2-40B4-BE49-F238E27FC236}">
                <a16:creationId xmlns:a16="http://schemas.microsoft.com/office/drawing/2014/main" id="{B807678F-88A1-4C6C-B8E1-C93816E0EB33}"/>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FDC1B8D4-9185-4EB6-BCE7-E25729A31147}"/>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1057609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6E824-F3CA-4D1E-BD24-2920D83F8C0D}"/>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9E60C068-4AA9-4AC8-B284-B750C2FD6CB8}"/>
              </a:ext>
            </a:extLst>
          </p:cNvPr>
          <p:cNvSpPr>
            <a:spLocks noGrp="1"/>
          </p:cNvSpPr>
          <p:nvPr>
            <p:ph type="dt" sz="half" idx="10"/>
          </p:nvPr>
        </p:nvSpPr>
        <p:spPr/>
        <p:txBody>
          <a:bodyPr/>
          <a:lstStyle/>
          <a:p>
            <a:fld id="{82334FF6-ADE0-4889-BE1B-9E1D70761858}" type="datetimeFigureOut">
              <a:rPr lang="en-CA" smtClean="0"/>
              <a:t>2026-03-13</a:t>
            </a:fld>
            <a:endParaRPr lang="en-CA"/>
          </a:p>
        </p:txBody>
      </p:sp>
      <p:sp>
        <p:nvSpPr>
          <p:cNvPr id="4" name="Footer Placeholder 3">
            <a:extLst>
              <a:ext uri="{FF2B5EF4-FFF2-40B4-BE49-F238E27FC236}">
                <a16:creationId xmlns:a16="http://schemas.microsoft.com/office/drawing/2014/main" id="{E3438EB5-8432-42AD-BE80-2B1B8D8F6033}"/>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8E735FE9-1DCE-4CB1-9275-1973B1106E1F}"/>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40800695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AA2CB9-693F-41CA-8D21-3EBA4185CB17}"/>
              </a:ext>
            </a:extLst>
          </p:cNvPr>
          <p:cNvSpPr>
            <a:spLocks noGrp="1"/>
          </p:cNvSpPr>
          <p:nvPr>
            <p:ph type="dt" sz="half" idx="10"/>
          </p:nvPr>
        </p:nvSpPr>
        <p:spPr/>
        <p:txBody>
          <a:bodyPr/>
          <a:lstStyle/>
          <a:p>
            <a:fld id="{82334FF6-ADE0-4889-BE1B-9E1D70761858}" type="datetimeFigureOut">
              <a:rPr lang="en-CA" smtClean="0"/>
              <a:t>2026-03-13</a:t>
            </a:fld>
            <a:endParaRPr lang="en-CA"/>
          </a:p>
        </p:txBody>
      </p:sp>
      <p:sp>
        <p:nvSpPr>
          <p:cNvPr id="3" name="Footer Placeholder 2">
            <a:extLst>
              <a:ext uri="{FF2B5EF4-FFF2-40B4-BE49-F238E27FC236}">
                <a16:creationId xmlns:a16="http://schemas.microsoft.com/office/drawing/2014/main" id="{ABC5CEAF-45C1-41AD-B2D9-CE7EF11FABB8}"/>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6193E86C-E7F0-48B9-930A-612F95264BEB}"/>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40480631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F613B-681C-433A-919A-16612DFDD35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8DA7E4D7-F2B1-4A61-8932-50DB25164202}"/>
              </a:ext>
            </a:extLst>
          </p:cNvPr>
          <p:cNvSpPr>
            <a:spLocks noGrp="1"/>
          </p:cNvSpPr>
          <p:nvPr>
            <p:ph idx="1"/>
          </p:nvPr>
        </p:nvSpPr>
        <p:spPr>
          <a:xfrm>
            <a:off x="5183188" y="987425"/>
            <a:ext cx="6172200" cy="478422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4B27D778-2C68-4EE0-8C78-1F9A86BC115D}"/>
              </a:ext>
            </a:extLst>
          </p:cNvPr>
          <p:cNvSpPr>
            <a:spLocks noGrp="1"/>
          </p:cNvSpPr>
          <p:nvPr>
            <p:ph type="body" sz="half" idx="2"/>
          </p:nvPr>
        </p:nvSpPr>
        <p:spPr>
          <a:xfrm>
            <a:off x="839788" y="2057400"/>
            <a:ext cx="3932237" cy="371425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BC3E744-D08B-47B6-AF39-1D4FAB061D2E}"/>
              </a:ext>
            </a:extLst>
          </p:cNvPr>
          <p:cNvSpPr>
            <a:spLocks noGrp="1"/>
          </p:cNvSpPr>
          <p:nvPr>
            <p:ph type="dt" sz="half" idx="10"/>
          </p:nvPr>
        </p:nvSpPr>
        <p:spPr/>
        <p:txBody>
          <a:bodyPr/>
          <a:lstStyle/>
          <a:p>
            <a:fld id="{82334FF6-ADE0-4889-BE1B-9E1D70761858}" type="datetimeFigureOut">
              <a:rPr lang="en-CA" smtClean="0"/>
              <a:t>2026-03-13</a:t>
            </a:fld>
            <a:endParaRPr lang="en-CA"/>
          </a:p>
        </p:txBody>
      </p:sp>
      <p:sp>
        <p:nvSpPr>
          <p:cNvPr id="6" name="Footer Placeholder 5">
            <a:extLst>
              <a:ext uri="{FF2B5EF4-FFF2-40B4-BE49-F238E27FC236}">
                <a16:creationId xmlns:a16="http://schemas.microsoft.com/office/drawing/2014/main" id="{AFD0E061-71AB-4079-A9A2-819ACFAA8BD8}"/>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C58A671E-3D83-498D-AB30-6224732B4516}"/>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7753320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A5FD5-1266-46D7-AC74-7341D410CB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27A02772-83EA-425B-8B61-3D14A5C20560}"/>
              </a:ext>
            </a:extLst>
          </p:cNvPr>
          <p:cNvSpPr>
            <a:spLocks noGrp="1"/>
          </p:cNvSpPr>
          <p:nvPr>
            <p:ph type="pic" idx="1"/>
          </p:nvPr>
        </p:nvSpPr>
        <p:spPr>
          <a:xfrm>
            <a:off x="5183188" y="987425"/>
            <a:ext cx="6172200" cy="478422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8A4072D8-B4CF-4976-B068-11EAD3F6B76F}"/>
              </a:ext>
            </a:extLst>
          </p:cNvPr>
          <p:cNvSpPr>
            <a:spLocks noGrp="1"/>
          </p:cNvSpPr>
          <p:nvPr>
            <p:ph type="body" sz="half" idx="2"/>
          </p:nvPr>
        </p:nvSpPr>
        <p:spPr>
          <a:xfrm>
            <a:off x="839788" y="2057400"/>
            <a:ext cx="3932237" cy="371425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88DBAFA-0C68-4E10-A9F8-646FC32DC235}"/>
              </a:ext>
            </a:extLst>
          </p:cNvPr>
          <p:cNvSpPr>
            <a:spLocks noGrp="1"/>
          </p:cNvSpPr>
          <p:nvPr>
            <p:ph type="dt" sz="half" idx="10"/>
          </p:nvPr>
        </p:nvSpPr>
        <p:spPr/>
        <p:txBody>
          <a:bodyPr/>
          <a:lstStyle/>
          <a:p>
            <a:fld id="{82334FF6-ADE0-4889-BE1B-9E1D70761858}" type="datetimeFigureOut">
              <a:rPr lang="en-CA" smtClean="0"/>
              <a:t>2026-03-13</a:t>
            </a:fld>
            <a:endParaRPr lang="en-CA"/>
          </a:p>
        </p:txBody>
      </p:sp>
      <p:sp>
        <p:nvSpPr>
          <p:cNvPr id="6" name="Footer Placeholder 5">
            <a:extLst>
              <a:ext uri="{FF2B5EF4-FFF2-40B4-BE49-F238E27FC236}">
                <a16:creationId xmlns:a16="http://schemas.microsoft.com/office/drawing/2014/main" id="{6F8E6C1E-6DE2-4BEF-99EF-D65FBEAD3F36}"/>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29FFEF93-0E6F-49FE-9772-5DC4C73EDE18}"/>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17270824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9D92A-E743-41D0-8144-38966F19FAFB}"/>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4D15007F-84B4-4752-8476-69C82273D12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3B593BFA-5FE6-4F85-B7CC-A956DEC903C7}"/>
              </a:ext>
            </a:extLst>
          </p:cNvPr>
          <p:cNvSpPr>
            <a:spLocks noGrp="1"/>
          </p:cNvSpPr>
          <p:nvPr>
            <p:ph type="dt" sz="half" idx="10"/>
          </p:nvPr>
        </p:nvSpPr>
        <p:spPr/>
        <p:txBody>
          <a:bodyPr/>
          <a:lstStyle/>
          <a:p>
            <a:fld id="{82334FF6-ADE0-4889-BE1B-9E1D70761858}" type="datetimeFigureOut">
              <a:rPr lang="en-CA" smtClean="0"/>
              <a:t>2026-03-13</a:t>
            </a:fld>
            <a:endParaRPr lang="en-CA"/>
          </a:p>
        </p:txBody>
      </p:sp>
      <p:sp>
        <p:nvSpPr>
          <p:cNvPr id="5" name="Footer Placeholder 4">
            <a:extLst>
              <a:ext uri="{FF2B5EF4-FFF2-40B4-BE49-F238E27FC236}">
                <a16:creationId xmlns:a16="http://schemas.microsoft.com/office/drawing/2014/main" id="{DEFEF589-053B-4C5D-9CAB-86012FEE628E}"/>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CF5F955C-487C-4034-B793-3FD6A672F88A}"/>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12072552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image" Target="../media/image4.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4.pn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image" Target="../media/image2.jpeg"/><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theme" Target="../theme/theme2.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BE996A4-4D9D-43E8-9FF7-CA4DDB31653A}"/>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16" name="Picture 15">
            <a:extLst>
              <a:ext uri="{FF2B5EF4-FFF2-40B4-BE49-F238E27FC236}">
                <a16:creationId xmlns:a16="http://schemas.microsoft.com/office/drawing/2014/main" id="{59C11E14-A935-47A4-9C23-81E9E7FB50FC}"/>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5943600"/>
            <a:ext cx="12192000" cy="914400"/>
          </a:xfrm>
          <a:prstGeom prst="rect">
            <a:avLst/>
          </a:prstGeom>
        </p:spPr>
      </p:pic>
      <p:sp>
        <p:nvSpPr>
          <p:cNvPr id="2" name="Title Placeholder 1">
            <a:extLst>
              <a:ext uri="{FF2B5EF4-FFF2-40B4-BE49-F238E27FC236}">
                <a16:creationId xmlns:a16="http://schemas.microsoft.com/office/drawing/2014/main" id="{BD1D3DB6-FD20-4C33-9CDD-51D41521A590}"/>
              </a:ext>
            </a:extLst>
          </p:cNvPr>
          <p:cNvSpPr>
            <a:spLocks noGrp="1"/>
          </p:cNvSpPr>
          <p:nvPr>
            <p:ph type="title"/>
          </p:nvPr>
        </p:nvSpPr>
        <p:spPr>
          <a:xfrm>
            <a:off x="838200" y="44750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0479455-C0EF-445C-B399-994DC211418C}"/>
              </a:ext>
            </a:extLst>
          </p:cNvPr>
          <p:cNvSpPr>
            <a:spLocks noGrp="1"/>
          </p:cNvSpPr>
          <p:nvPr>
            <p:ph type="body" idx="1"/>
          </p:nvPr>
        </p:nvSpPr>
        <p:spPr>
          <a:xfrm>
            <a:off x="838200" y="1825625"/>
            <a:ext cx="10515600" cy="3946029"/>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ABDEE033-B4B0-41C9-B314-C02EB58F275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latin typeface="Futura Std Medium" panose="020B0502020204020303" pitchFamily="34" charset="0"/>
              </a:defRPr>
            </a:lvl1pPr>
          </a:lstStyle>
          <a:p>
            <a:fld id="{4A261759-90CA-4E4D-929B-7D8BB80798A6}" type="datetimeFigureOut">
              <a:rPr lang="en-CA" smtClean="0"/>
              <a:pPr/>
              <a:t>2026-03-13</a:t>
            </a:fld>
            <a:endParaRPr lang="en-CA"/>
          </a:p>
        </p:txBody>
      </p:sp>
      <p:sp>
        <p:nvSpPr>
          <p:cNvPr id="5" name="Footer Placeholder 4">
            <a:extLst>
              <a:ext uri="{FF2B5EF4-FFF2-40B4-BE49-F238E27FC236}">
                <a16:creationId xmlns:a16="http://schemas.microsoft.com/office/drawing/2014/main" id="{7FA709E8-F73F-4F62-8F42-04FD9C0B696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latin typeface="Futura Std Medium" panose="020B0502020204020303" pitchFamily="34" charset="0"/>
              </a:defRPr>
            </a:lvl1pPr>
          </a:lstStyle>
          <a:p>
            <a:endParaRPr lang="en-CA"/>
          </a:p>
        </p:txBody>
      </p:sp>
      <p:sp>
        <p:nvSpPr>
          <p:cNvPr id="6" name="Slide Number Placeholder 5">
            <a:extLst>
              <a:ext uri="{FF2B5EF4-FFF2-40B4-BE49-F238E27FC236}">
                <a16:creationId xmlns:a16="http://schemas.microsoft.com/office/drawing/2014/main" id="{929DAC0F-F7F6-4B69-83FF-A5C64E66426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Futura Std Medium" panose="020B0502020204020303" pitchFamily="34" charset="0"/>
              </a:defRPr>
            </a:lvl1pPr>
          </a:lstStyle>
          <a:p>
            <a:fld id="{829B159E-1BFC-4C38-9F6D-D4FEF12CDAC4}" type="slidenum">
              <a:rPr lang="en-CA" smtClean="0"/>
              <a:pPr/>
              <a:t>‹#›</a:t>
            </a:fld>
            <a:endParaRPr lang="en-CA"/>
          </a:p>
        </p:txBody>
      </p:sp>
      <p:pic>
        <p:nvPicPr>
          <p:cNvPr id="11" name="Picture 10">
            <a:extLst>
              <a:ext uri="{FF2B5EF4-FFF2-40B4-BE49-F238E27FC236}">
                <a16:creationId xmlns:a16="http://schemas.microsoft.com/office/drawing/2014/main" id="{D5FD31DB-388C-486D-9110-93DB29675E02}"/>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12192000" cy="457200"/>
          </a:xfrm>
          <a:prstGeom prst="rect">
            <a:avLst/>
          </a:prstGeom>
        </p:spPr>
      </p:pic>
      <p:pic>
        <p:nvPicPr>
          <p:cNvPr id="17" name="Picture 16" descr="A picture containing drawing&#10;&#10;Description automatically generated">
            <a:extLst>
              <a:ext uri="{FF2B5EF4-FFF2-40B4-BE49-F238E27FC236}">
                <a16:creationId xmlns:a16="http://schemas.microsoft.com/office/drawing/2014/main" id="{D2A8DF50-B7BF-408B-ABBD-D1D02046B3DB}"/>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9829801" y="6115546"/>
            <a:ext cx="1752599" cy="570508"/>
          </a:xfrm>
          <a:prstGeom prst="rect">
            <a:avLst/>
          </a:prstGeom>
        </p:spPr>
      </p:pic>
    </p:spTree>
    <p:extLst>
      <p:ext uri="{BB962C8B-B14F-4D97-AF65-F5344CB8AC3E}">
        <p14:creationId xmlns:p14="http://schemas.microsoft.com/office/powerpoint/2010/main" val="14290543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b="1" kern="1200">
          <a:solidFill>
            <a:schemeClr val="bg1"/>
          </a:solidFill>
          <a:latin typeface="Futura Std Medium" panose="020B05020202040203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bg1"/>
          </a:solidFill>
          <a:latin typeface="Futura Std Medium" panose="020B05020202040203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Futura Std Medium" panose="020B05020202040203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Futura Std Medium" panose="020B05020202040203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Futura Std Medium" panose="020B05020202040203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Futura Std Medium" panose="020B05020202040203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8DAA70E-0167-4CD8-9CED-F4A50B297036}"/>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0" y="5943600"/>
            <a:ext cx="12192000" cy="914400"/>
          </a:xfrm>
          <a:prstGeom prst="rect">
            <a:avLst/>
          </a:prstGeom>
        </p:spPr>
      </p:pic>
      <p:sp>
        <p:nvSpPr>
          <p:cNvPr id="2" name="Title Placeholder 1">
            <a:extLst>
              <a:ext uri="{FF2B5EF4-FFF2-40B4-BE49-F238E27FC236}">
                <a16:creationId xmlns:a16="http://schemas.microsoft.com/office/drawing/2014/main" id="{1918990B-F8D9-49D6-91A5-089DC157B9B6}"/>
              </a:ext>
            </a:extLst>
          </p:cNvPr>
          <p:cNvSpPr>
            <a:spLocks noGrp="1"/>
          </p:cNvSpPr>
          <p:nvPr>
            <p:ph type="title"/>
          </p:nvPr>
        </p:nvSpPr>
        <p:spPr>
          <a:xfrm>
            <a:off x="838200" y="44750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5631A1E8-4320-4908-AF3E-BF7DB4847377}"/>
              </a:ext>
            </a:extLst>
          </p:cNvPr>
          <p:cNvSpPr>
            <a:spLocks noGrp="1"/>
          </p:cNvSpPr>
          <p:nvPr>
            <p:ph type="body" idx="1"/>
          </p:nvPr>
        </p:nvSpPr>
        <p:spPr>
          <a:xfrm>
            <a:off x="838200" y="1825625"/>
            <a:ext cx="10515600" cy="3946029"/>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3875F039-A416-46BE-9A41-FB4097C3C99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2"/>
                </a:solidFill>
                <a:latin typeface="Futura Std Medium" panose="020B0502020204020303" pitchFamily="34" charset="0"/>
              </a:defRPr>
            </a:lvl1pPr>
          </a:lstStyle>
          <a:p>
            <a:fld id="{82334FF6-ADE0-4889-BE1B-9E1D70761858}" type="datetimeFigureOut">
              <a:rPr lang="en-CA" smtClean="0"/>
              <a:pPr/>
              <a:t>2026-03-13</a:t>
            </a:fld>
            <a:endParaRPr lang="en-CA"/>
          </a:p>
        </p:txBody>
      </p:sp>
      <p:sp>
        <p:nvSpPr>
          <p:cNvPr id="5" name="Footer Placeholder 4">
            <a:extLst>
              <a:ext uri="{FF2B5EF4-FFF2-40B4-BE49-F238E27FC236}">
                <a16:creationId xmlns:a16="http://schemas.microsoft.com/office/drawing/2014/main" id="{A28FAD6C-1674-4BE8-A07D-4F422954F8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latin typeface="Futura Std Medium" panose="020B0502020204020303" pitchFamily="34" charset="0"/>
              </a:defRPr>
            </a:lvl1pPr>
          </a:lstStyle>
          <a:p>
            <a:endParaRPr lang="en-CA"/>
          </a:p>
        </p:txBody>
      </p:sp>
      <p:sp>
        <p:nvSpPr>
          <p:cNvPr id="6" name="Slide Number Placeholder 5">
            <a:extLst>
              <a:ext uri="{FF2B5EF4-FFF2-40B4-BE49-F238E27FC236}">
                <a16:creationId xmlns:a16="http://schemas.microsoft.com/office/drawing/2014/main" id="{9C984BE5-3310-4215-B59A-FEFE9330A5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Futura Std Medium" panose="020B0502020204020303" pitchFamily="34" charset="0"/>
              </a:defRPr>
            </a:lvl1pPr>
          </a:lstStyle>
          <a:p>
            <a:fld id="{976B27D3-185B-4599-B428-48024C9C387D}" type="slidenum">
              <a:rPr lang="en-CA" smtClean="0"/>
              <a:pPr/>
              <a:t>‹#›</a:t>
            </a:fld>
            <a:endParaRPr lang="en-CA"/>
          </a:p>
        </p:txBody>
      </p:sp>
      <p:pic>
        <p:nvPicPr>
          <p:cNvPr id="8" name="Picture 7" descr="A picture containing drawing&#10;&#10;Description automatically generated">
            <a:extLst>
              <a:ext uri="{FF2B5EF4-FFF2-40B4-BE49-F238E27FC236}">
                <a16:creationId xmlns:a16="http://schemas.microsoft.com/office/drawing/2014/main" id="{711521BA-28C6-494B-97A7-076DE91E9B37}"/>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9829801" y="6115546"/>
            <a:ext cx="1752599" cy="570508"/>
          </a:xfrm>
          <a:prstGeom prst="rect">
            <a:avLst/>
          </a:prstGeom>
        </p:spPr>
      </p:pic>
      <p:pic>
        <p:nvPicPr>
          <p:cNvPr id="11" name="Picture 10">
            <a:extLst>
              <a:ext uri="{FF2B5EF4-FFF2-40B4-BE49-F238E27FC236}">
                <a16:creationId xmlns:a16="http://schemas.microsoft.com/office/drawing/2014/main" id="{15B1D002-BB57-4919-8436-F3617FA6712A}"/>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12192000" cy="457200"/>
          </a:xfrm>
          <a:prstGeom prst="rect">
            <a:avLst/>
          </a:prstGeom>
        </p:spPr>
      </p:pic>
    </p:spTree>
    <p:extLst>
      <p:ext uri="{BB962C8B-B14F-4D97-AF65-F5344CB8AC3E}">
        <p14:creationId xmlns:p14="http://schemas.microsoft.com/office/powerpoint/2010/main" val="1770974926"/>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Lst>
  <p:txStyles>
    <p:titleStyle>
      <a:lvl1pPr algn="l" defTabSz="914400" rtl="0" eaLnBrk="1" latinLnBrk="0" hangingPunct="1">
        <a:lnSpc>
          <a:spcPct val="90000"/>
        </a:lnSpc>
        <a:spcBef>
          <a:spcPct val="0"/>
        </a:spcBef>
        <a:buNone/>
        <a:defRPr sz="4400" b="1" kern="1200">
          <a:solidFill>
            <a:schemeClr val="accent1"/>
          </a:solidFill>
          <a:latin typeface="Futura Std Medium" panose="020B05020202040203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2"/>
          </a:solidFill>
          <a:latin typeface="Futura Std Medium" panose="020B05020202040203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Futura Std Medium" panose="020B05020202040203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Futura Std Medium" panose="020B05020202040203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utura Std Medium" panose="020B05020202040203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utura Std Medium" panose="020B05020202040203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6.xml"/><Relationship Id="rId5" Type="http://schemas.openxmlformats.org/officeDocument/2006/relationships/chart" Target="../charts/chart2.xml"/><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3.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6.xml"/><Relationship Id="rId5" Type="http://schemas.openxmlformats.org/officeDocument/2006/relationships/chart" Target="../charts/chart5.xml"/><Relationship Id="rId4" Type="http://schemas.openxmlformats.org/officeDocument/2006/relationships/chart" Target="../charts/chart4.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chart" Target="../charts/chart6.xml"/></Relationships>
</file>

<file path=ppt/slides/_rels/slide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6.xml"/><Relationship Id="rId1" Type="http://schemas.openxmlformats.org/officeDocument/2006/relationships/slideLayout" Target="../slideLayouts/slideLayout16.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chart" Target="../charts/chart8.xml"/></Relationships>
</file>

<file path=ppt/slides/_rels/slide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png"/><Relationship Id="rId7"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6.xml"/><Relationship Id="rId6" Type="http://schemas.openxmlformats.org/officeDocument/2006/relationships/image" Target="../media/image9.svg"/><Relationship Id="rId11" Type="http://schemas.openxmlformats.org/officeDocument/2006/relationships/image" Target="../media/image13.svg"/><Relationship Id="rId5" Type="http://schemas.openxmlformats.org/officeDocument/2006/relationships/image" Target="../media/image8.png"/><Relationship Id="rId10" Type="http://schemas.openxmlformats.org/officeDocument/2006/relationships/image" Target="../media/image12.png"/><Relationship Id="rId4" Type="http://schemas.openxmlformats.org/officeDocument/2006/relationships/image" Target="../media/image7.svg"/><Relationship Id="rId9" Type="http://schemas.openxmlformats.org/officeDocument/2006/relationships/image" Target="../media/image11.sv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39774-4355-4870-9156-80976E0EF504}"/>
              </a:ext>
            </a:extLst>
          </p:cNvPr>
          <p:cNvSpPr>
            <a:spLocks noGrp="1"/>
          </p:cNvSpPr>
          <p:nvPr>
            <p:ph type="ctrTitle"/>
          </p:nvPr>
        </p:nvSpPr>
        <p:spPr>
          <a:xfrm>
            <a:off x="861391" y="1041400"/>
            <a:ext cx="10469217" cy="2387600"/>
          </a:xfrm>
        </p:spPr>
        <p:txBody>
          <a:bodyPr>
            <a:normAutofit/>
          </a:bodyPr>
          <a:lstStyle/>
          <a:p>
            <a:r>
              <a:rPr lang="en-US" sz="5400"/>
              <a:t>Q</a:t>
            </a:r>
            <a:r>
              <a:rPr lang="en-CA" sz="5400"/>
              <a:t>2 </a:t>
            </a:r>
            <a:r>
              <a:rPr lang="en-US" sz="5400"/>
              <a:t>Calgary Business Conditions</a:t>
            </a:r>
            <a:endParaRPr lang="en-CA" sz="5400"/>
          </a:p>
        </p:txBody>
      </p:sp>
      <p:sp>
        <p:nvSpPr>
          <p:cNvPr id="3" name="Subtitle 2">
            <a:extLst>
              <a:ext uri="{FF2B5EF4-FFF2-40B4-BE49-F238E27FC236}">
                <a16:creationId xmlns:a16="http://schemas.microsoft.com/office/drawing/2014/main" id="{F2D4D81A-0767-4715-B2C9-A5319B37CC0C}"/>
              </a:ext>
            </a:extLst>
          </p:cNvPr>
          <p:cNvSpPr>
            <a:spLocks noGrp="1"/>
          </p:cNvSpPr>
          <p:nvPr>
            <p:ph type="subTitle" idx="1"/>
          </p:nvPr>
        </p:nvSpPr>
        <p:spPr>
          <a:xfrm>
            <a:off x="1752600" y="4004809"/>
            <a:ext cx="9144000" cy="2169616"/>
          </a:xfrm>
        </p:spPr>
        <p:txBody>
          <a:bodyPr/>
          <a:lstStyle/>
          <a:p>
            <a:r>
              <a:rPr lang="en-CA"/>
              <a:t>Calgary Chamber of Commerce</a:t>
            </a:r>
          </a:p>
        </p:txBody>
      </p:sp>
    </p:spTree>
    <p:extLst>
      <p:ext uri="{BB962C8B-B14F-4D97-AF65-F5344CB8AC3E}">
        <p14:creationId xmlns:p14="http://schemas.microsoft.com/office/powerpoint/2010/main" val="30193551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97E28-DA5C-4F4D-A4C1-4B996E30E702}"/>
              </a:ext>
            </a:extLst>
          </p:cNvPr>
          <p:cNvSpPr>
            <a:spLocks noGrp="1"/>
          </p:cNvSpPr>
          <p:nvPr>
            <p:ph type="title"/>
          </p:nvPr>
        </p:nvSpPr>
        <p:spPr>
          <a:xfrm>
            <a:off x="685800" y="26782"/>
            <a:ext cx="10515600" cy="1325563"/>
          </a:xfrm>
        </p:spPr>
        <p:txBody>
          <a:bodyPr>
            <a:normAutofit/>
          </a:bodyPr>
          <a:lstStyle/>
          <a:p>
            <a:br>
              <a:rPr lang="en-CA" sz="3200">
                <a:latin typeface="Futura Std Book"/>
              </a:rPr>
            </a:br>
            <a:r>
              <a:rPr lang="en-CA" sz="3200">
                <a:latin typeface="Futura Std Book"/>
              </a:rPr>
              <a:t>Key insights</a:t>
            </a:r>
          </a:p>
        </p:txBody>
      </p:sp>
      <p:sp>
        <p:nvSpPr>
          <p:cNvPr id="3" name="Content Placeholder 2">
            <a:extLst>
              <a:ext uri="{FF2B5EF4-FFF2-40B4-BE49-F238E27FC236}">
                <a16:creationId xmlns:a16="http://schemas.microsoft.com/office/drawing/2014/main" id="{8A716FB5-BCD2-4E96-AFB5-350BC4856AE3}"/>
              </a:ext>
            </a:extLst>
          </p:cNvPr>
          <p:cNvSpPr>
            <a:spLocks noGrp="1"/>
          </p:cNvSpPr>
          <p:nvPr>
            <p:ph idx="1"/>
          </p:nvPr>
        </p:nvSpPr>
        <p:spPr/>
        <p:txBody>
          <a:bodyPr>
            <a:noAutofit/>
          </a:bodyPr>
          <a:lstStyle/>
          <a:p>
            <a:pPr marL="457200" lvl="1" indent="0">
              <a:buNone/>
            </a:pPr>
            <a:endParaRPr lang="en-US" sz="1800"/>
          </a:p>
          <a:p>
            <a:pPr lvl="1"/>
            <a:endParaRPr lang="en-CA" sz="1800"/>
          </a:p>
          <a:p>
            <a:pPr lvl="1"/>
            <a:endParaRPr lang="en-CA" sz="1800"/>
          </a:p>
        </p:txBody>
      </p:sp>
      <p:sp>
        <p:nvSpPr>
          <p:cNvPr id="4" name="TextBox 3">
            <a:extLst>
              <a:ext uri="{FF2B5EF4-FFF2-40B4-BE49-F238E27FC236}">
                <a16:creationId xmlns:a16="http://schemas.microsoft.com/office/drawing/2014/main" id="{731EB32D-ECEE-FE47-A4EB-0C0810622E0F}"/>
              </a:ext>
            </a:extLst>
          </p:cNvPr>
          <p:cNvSpPr txBox="1"/>
          <p:nvPr/>
        </p:nvSpPr>
        <p:spPr>
          <a:xfrm>
            <a:off x="838200" y="889843"/>
            <a:ext cx="10668000" cy="3416320"/>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endParaRPr lang="en-CA" dirty="0">
              <a:latin typeface="Futura Std Book" panose="020B0502020204020303"/>
            </a:endParaRPr>
          </a:p>
          <a:p>
            <a:pPr marL="285750" indent="-285750">
              <a:buFont typeface="Arial" panose="020B0604020202020204" pitchFamily="34" charset="0"/>
              <a:buChar char="•"/>
            </a:pPr>
            <a:r>
              <a:rPr lang="en-CA" dirty="0">
                <a:latin typeface="Futura Std Book" panose="020B0502020204020303"/>
              </a:rPr>
              <a:t>Calgary business </a:t>
            </a:r>
            <a:r>
              <a:rPr lang="en-CA" dirty="0">
                <a:solidFill>
                  <a:schemeClr val="accent2"/>
                </a:solidFill>
                <a:latin typeface="Futura Std Book" panose="020B0502020204020303"/>
              </a:rPr>
              <a:t>optimism </a:t>
            </a:r>
            <a:r>
              <a:rPr lang="en-CA" dirty="0">
                <a:latin typeface="Futura Std Book" panose="020B0502020204020303"/>
              </a:rPr>
              <a:t>has fallen to </a:t>
            </a:r>
            <a:r>
              <a:rPr lang="en-CA" b="1" dirty="0">
                <a:latin typeface="Futura Std Book" panose="020B0502020204020303"/>
              </a:rPr>
              <a:t>69% </a:t>
            </a:r>
            <a:r>
              <a:rPr lang="en-CA" dirty="0">
                <a:latin typeface="Futura Std Book" panose="020B0502020204020303"/>
              </a:rPr>
              <a:t>about the year ahead, down 11% from last quarter.</a:t>
            </a:r>
          </a:p>
          <a:p>
            <a:pPr marL="285750" indent="-285750">
              <a:buFont typeface="Arial" panose="020B0604020202020204" pitchFamily="34" charset="0"/>
              <a:buChar char="•"/>
            </a:pPr>
            <a:endParaRPr lang="en-CA" b="1" dirty="0">
              <a:latin typeface="Futura Std Book" panose="020B0502020204020303"/>
            </a:endParaRPr>
          </a:p>
          <a:p>
            <a:pPr marL="285750" indent="-285750">
              <a:buFont typeface="Arial" panose="020B0604020202020204" pitchFamily="34" charset="0"/>
              <a:buChar char="•"/>
            </a:pPr>
            <a:r>
              <a:rPr lang="en-CA" dirty="0">
                <a:latin typeface="Futura Std Book" panose="020B0502020204020303"/>
              </a:rPr>
              <a:t>Business </a:t>
            </a:r>
            <a:r>
              <a:rPr lang="en-CA" dirty="0">
                <a:solidFill>
                  <a:schemeClr val="accent2"/>
                </a:solidFill>
                <a:latin typeface="Futura Std Book" panose="020B0502020204020303"/>
              </a:rPr>
              <a:t>pessimism</a:t>
            </a:r>
            <a:r>
              <a:rPr lang="en-CA" dirty="0">
                <a:latin typeface="Futura Std Book" panose="020B0502020204020303"/>
              </a:rPr>
              <a:t> has rose to </a:t>
            </a:r>
            <a:r>
              <a:rPr lang="en-CA" b="1" dirty="0">
                <a:latin typeface="Futura Std Book" panose="020B0502020204020303"/>
              </a:rPr>
              <a:t>20%</a:t>
            </a:r>
            <a:r>
              <a:rPr lang="en-CA" dirty="0">
                <a:latin typeface="Futura Std Book" panose="020B0502020204020303"/>
              </a:rPr>
              <a:t>, up 9% from last quarter. </a:t>
            </a:r>
          </a:p>
          <a:p>
            <a:endParaRPr lang="en-CA" dirty="0">
              <a:latin typeface="Futura Std Book" panose="020B0502020204020303"/>
            </a:endParaRPr>
          </a:p>
          <a:p>
            <a:pPr marL="285750" indent="-285750">
              <a:buFont typeface="Arial" panose="020B0604020202020204" pitchFamily="34" charset="0"/>
              <a:buChar char="•"/>
            </a:pPr>
            <a:r>
              <a:rPr lang="en-CA" b="1" dirty="0">
                <a:latin typeface="Futura Std Book" panose="020B0502020204020303"/>
              </a:rPr>
              <a:t>59% </a:t>
            </a:r>
            <a:r>
              <a:rPr lang="en-CA" dirty="0">
                <a:latin typeface="Futura Std Book" panose="020B0502020204020303"/>
              </a:rPr>
              <a:t>of businesses expect </a:t>
            </a:r>
            <a:r>
              <a:rPr lang="en-CA" dirty="0">
                <a:solidFill>
                  <a:schemeClr val="accent2"/>
                </a:solidFill>
                <a:latin typeface="Futura Std Book" panose="020B0502020204020303"/>
              </a:rPr>
              <a:t>supply chain issues</a:t>
            </a:r>
            <a:r>
              <a:rPr lang="en-CA" dirty="0">
                <a:latin typeface="Futura Std Book" panose="020B0502020204020303"/>
              </a:rPr>
              <a:t> to worsen in the next three months, down 8% from last quarter up </a:t>
            </a:r>
            <a:r>
              <a:rPr lang="en-US" dirty="0">
                <a:latin typeface="Futura Std Book" panose="020B0502020204020303"/>
              </a:rPr>
              <a:t>198% YoY.</a:t>
            </a:r>
          </a:p>
          <a:p>
            <a:endParaRPr lang="en-CA" dirty="0">
              <a:latin typeface="Futura Std Book" panose="020B0502020204020303"/>
            </a:endParaRPr>
          </a:p>
          <a:p>
            <a:pPr marL="285750" indent="-285750">
              <a:buFont typeface="Arial" panose="020B0604020202020204" pitchFamily="34" charset="0"/>
              <a:buChar char="•"/>
            </a:pPr>
            <a:r>
              <a:rPr lang="en-CA" dirty="0">
                <a:latin typeface="Futura Std Book" panose="020B0502020204020303"/>
              </a:rPr>
              <a:t>Businesses continue to be pressured by </a:t>
            </a:r>
            <a:r>
              <a:rPr lang="en-CA" dirty="0">
                <a:solidFill>
                  <a:schemeClr val="accent2"/>
                </a:solidFill>
                <a:latin typeface="Futura Std Book" panose="020B0502020204020303"/>
              </a:rPr>
              <a:t>cost-related obstacles</a:t>
            </a:r>
            <a:r>
              <a:rPr lang="en-CA" dirty="0">
                <a:latin typeface="Futura Std Book" panose="020B0502020204020303"/>
              </a:rPr>
              <a:t>, with </a:t>
            </a:r>
            <a:r>
              <a:rPr lang="en-CA" b="1" dirty="0">
                <a:latin typeface="Futura Std Book" panose="020B0502020204020303"/>
              </a:rPr>
              <a:t>54%</a:t>
            </a:r>
            <a:r>
              <a:rPr lang="en-CA" dirty="0">
                <a:latin typeface="Futura Std Book" panose="020B0502020204020303"/>
              </a:rPr>
              <a:t> citing inflation as the top pressure.</a:t>
            </a:r>
          </a:p>
          <a:p>
            <a:endParaRPr lang="en-CA" dirty="0">
              <a:latin typeface="Futura Std Book" panose="020B0502020204020303"/>
            </a:endParaRPr>
          </a:p>
        </p:txBody>
      </p:sp>
    </p:spTree>
    <p:extLst>
      <p:ext uri="{BB962C8B-B14F-4D97-AF65-F5344CB8AC3E}">
        <p14:creationId xmlns:p14="http://schemas.microsoft.com/office/powerpoint/2010/main" val="16930706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32E7D-3E38-62EE-6D3C-92CEB8074FDA}"/>
              </a:ext>
            </a:extLst>
          </p:cNvPr>
          <p:cNvSpPr>
            <a:spLocks noGrp="1"/>
          </p:cNvSpPr>
          <p:nvPr>
            <p:ph type="title"/>
          </p:nvPr>
        </p:nvSpPr>
        <p:spPr/>
        <p:txBody>
          <a:bodyPr>
            <a:noAutofit/>
          </a:bodyPr>
          <a:lstStyle/>
          <a:p>
            <a:r>
              <a:rPr lang="en-CA" sz="3200">
                <a:latin typeface="Futura Std Book" panose="020B0502020204020303"/>
              </a:rPr>
              <a:t>Business </a:t>
            </a:r>
            <a:r>
              <a:rPr lang="en-CA" sz="3200">
                <a:solidFill>
                  <a:srgbClr val="ED0C6E"/>
                </a:solidFill>
                <a:latin typeface="Futura Std Book" panose="020B0502020204020303"/>
              </a:rPr>
              <a:t>optimism </a:t>
            </a:r>
            <a:r>
              <a:rPr lang="en-CA" sz="3200">
                <a:solidFill>
                  <a:srgbClr val="0076C0"/>
                </a:solidFill>
                <a:latin typeface="Futura Std Book" panose="020B0502020204020303"/>
              </a:rPr>
              <a:t>sinks</a:t>
            </a:r>
          </a:p>
        </p:txBody>
      </p:sp>
      <p:pic>
        <p:nvPicPr>
          <p:cNvPr id="3" name="Picture 2" descr="Shape, circle&#10;&#10;Description automatically generated">
            <a:extLst>
              <a:ext uri="{FF2B5EF4-FFF2-40B4-BE49-F238E27FC236}">
                <a16:creationId xmlns:a16="http://schemas.microsoft.com/office/drawing/2014/main" id="{4B64D8AA-CA90-8C69-21E3-505227BDE71B}"/>
              </a:ext>
            </a:extLst>
          </p:cNvPr>
          <p:cNvPicPr>
            <a:picLocks noChangeAspect="1"/>
          </p:cNvPicPr>
          <p:nvPr/>
        </p:nvPicPr>
        <p:blipFill rotWithShape="1">
          <a:blip r:embed="rId3">
            <a:extLst>
              <a:ext uri="{28A0092B-C50C-407E-A947-70E740481C1C}">
                <a14:useLocalDpi xmlns:a14="http://schemas.microsoft.com/office/drawing/2010/main" val="0"/>
              </a:ext>
            </a:extLst>
          </a:blip>
          <a:srcRect r="21338"/>
          <a:stretch/>
        </p:blipFill>
        <p:spPr>
          <a:xfrm>
            <a:off x="10311896" y="-241788"/>
            <a:ext cx="1880103" cy="2247900"/>
          </a:xfrm>
          <a:prstGeom prst="rect">
            <a:avLst/>
          </a:prstGeom>
        </p:spPr>
      </p:pic>
      <p:graphicFrame>
        <p:nvGraphicFramePr>
          <p:cNvPr id="8" name="Chart 7">
            <a:extLst>
              <a:ext uri="{FF2B5EF4-FFF2-40B4-BE49-F238E27FC236}">
                <a16:creationId xmlns:a16="http://schemas.microsoft.com/office/drawing/2014/main" id="{86234D43-A420-7A9E-38EE-66E03C2837E2}"/>
              </a:ext>
            </a:extLst>
          </p:cNvPr>
          <p:cNvGraphicFramePr/>
          <p:nvPr>
            <p:extLst>
              <p:ext uri="{D42A27DB-BD31-4B8C-83A1-F6EECF244321}">
                <p14:modId xmlns:p14="http://schemas.microsoft.com/office/powerpoint/2010/main" val="1258672468"/>
              </p:ext>
            </p:extLst>
          </p:nvPr>
        </p:nvGraphicFramePr>
        <p:xfrm>
          <a:off x="218" y="1392433"/>
          <a:ext cx="4583743" cy="4388710"/>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Box 8">
            <a:extLst>
              <a:ext uri="{FF2B5EF4-FFF2-40B4-BE49-F238E27FC236}">
                <a16:creationId xmlns:a16="http://schemas.microsoft.com/office/drawing/2014/main" id="{01A5C260-AD25-4CEC-5819-485980220C06}"/>
              </a:ext>
            </a:extLst>
          </p:cNvPr>
          <p:cNvSpPr txBox="1"/>
          <p:nvPr/>
        </p:nvSpPr>
        <p:spPr>
          <a:xfrm>
            <a:off x="3079420" y="2040347"/>
            <a:ext cx="899823" cy="600164"/>
          </a:xfrm>
          <a:prstGeom prst="rect">
            <a:avLst/>
          </a:prstGeom>
          <a:noFill/>
          <a:ln>
            <a:noFill/>
          </a:ln>
        </p:spPr>
        <p:txBody>
          <a:bodyPr wrap="square" rtlCol="0">
            <a:spAutoFit/>
          </a:bodyPr>
          <a:lstStyle/>
          <a:p>
            <a:pPr algn="ctr"/>
            <a:r>
              <a:rPr lang="en-US" sz="1100" b="1">
                <a:solidFill>
                  <a:srgbClr val="002060"/>
                </a:solidFill>
                <a:latin typeface="Futura Std Medium" panose="020B0502020204020303"/>
              </a:rPr>
              <a:t>Very </a:t>
            </a:r>
          </a:p>
          <a:p>
            <a:pPr algn="ctr"/>
            <a:r>
              <a:rPr lang="en-US" sz="1100" b="1">
                <a:solidFill>
                  <a:srgbClr val="002060"/>
                </a:solidFill>
                <a:latin typeface="Futura Std Medium" panose="020B0502020204020303"/>
              </a:rPr>
              <a:t>optimistic </a:t>
            </a:r>
          </a:p>
          <a:p>
            <a:pPr algn="ctr"/>
            <a:r>
              <a:rPr lang="en-US" sz="1100" b="1">
                <a:solidFill>
                  <a:srgbClr val="002060"/>
                </a:solidFill>
                <a:latin typeface="Futura Std Medium" panose="020B0502020204020303"/>
              </a:rPr>
              <a:t>21%</a:t>
            </a:r>
            <a:endParaRPr lang="en-CA" sz="1100" b="1">
              <a:solidFill>
                <a:srgbClr val="002060"/>
              </a:solidFill>
              <a:latin typeface="Futura Std Medium" panose="020B0502020204020303"/>
            </a:endParaRPr>
          </a:p>
        </p:txBody>
      </p:sp>
      <p:sp>
        <p:nvSpPr>
          <p:cNvPr id="11" name="TextBox 10">
            <a:extLst>
              <a:ext uri="{FF2B5EF4-FFF2-40B4-BE49-F238E27FC236}">
                <a16:creationId xmlns:a16="http://schemas.microsoft.com/office/drawing/2014/main" id="{D779E555-BB4D-0C76-85D3-31B51BF26EE1}"/>
              </a:ext>
            </a:extLst>
          </p:cNvPr>
          <p:cNvSpPr txBox="1"/>
          <p:nvPr/>
        </p:nvSpPr>
        <p:spPr>
          <a:xfrm>
            <a:off x="2838427" y="5084933"/>
            <a:ext cx="1889156" cy="430887"/>
          </a:xfrm>
          <a:prstGeom prst="rect">
            <a:avLst/>
          </a:prstGeom>
          <a:noFill/>
          <a:ln>
            <a:noFill/>
          </a:ln>
        </p:spPr>
        <p:txBody>
          <a:bodyPr wrap="square" rtlCol="0">
            <a:spAutoFit/>
          </a:bodyPr>
          <a:lstStyle/>
          <a:p>
            <a:pPr algn="ctr"/>
            <a:r>
              <a:rPr lang="en-US" sz="1100" b="1">
                <a:solidFill>
                  <a:srgbClr val="002060"/>
                </a:solidFill>
                <a:latin typeface="Futura Std Medium" panose="020B0502020204020303"/>
              </a:rPr>
              <a:t>Somewhat optimistic </a:t>
            </a:r>
          </a:p>
          <a:p>
            <a:pPr algn="ctr"/>
            <a:r>
              <a:rPr lang="en-US" sz="1100" b="1">
                <a:solidFill>
                  <a:srgbClr val="002060"/>
                </a:solidFill>
                <a:latin typeface="Futura Std Medium" panose="020B0502020204020303"/>
              </a:rPr>
              <a:t>49%</a:t>
            </a:r>
            <a:endParaRPr lang="en-CA" sz="1100" b="1">
              <a:solidFill>
                <a:srgbClr val="002060"/>
              </a:solidFill>
              <a:latin typeface="Futura Std Medium" panose="020B0502020204020303"/>
            </a:endParaRPr>
          </a:p>
        </p:txBody>
      </p:sp>
      <p:sp>
        <p:nvSpPr>
          <p:cNvPr id="12" name="TextBox 11">
            <a:extLst>
              <a:ext uri="{FF2B5EF4-FFF2-40B4-BE49-F238E27FC236}">
                <a16:creationId xmlns:a16="http://schemas.microsoft.com/office/drawing/2014/main" id="{18EA2BA2-F72A-4147-D8EA-3ED11BA4AB55}"/>
              </a:ext>
            </a:extLst>
          </p:cNvPr>
          <p:cNvSpPr txBox="1"/>
          <p:nvPr/>
        </p:nvSpPr>
        <p:spPr>
          <a:xfrm>
            <a:off x="519836" y="2247900"/>
            <a:ext cx="1088120" cy="600164"/>
          </a:xfrm>
          <a:prstGeom prst="rect">
            <a:avLst/>
          </a:prstGeom>
          <a:noFill/>
          <a:ln>
            <a:noFill/>
          </a:ln>
        </p:spPr>
        <p:txBody>
          <a:bodyPr wrap="square" rtlCol="0">
            <a:spAutoFit/>
          </a:bodyPr>
          <a:lstStyle/>
          <a:p>
            <a:pPr algn="ctr"/>
            <a:r>
              <a:rPr lang="en-US" sz="1100" b="1">
                <a:solidFill>
                  <a:srgbClr val="002060"/>
                </a:solidFill>
                <a:latin typeface="Futura Std Medium" panose="020B0502020204020303"/>
              </a:rPr>
              <a:t>Very</a:t>
            </a:r>
          </a:p>
          <a:p>
            <a:pPr algn="ctr"/>
            <a:r>
              <a:rPr lang="en-US" sz="1100" b="1">
                <a:solidFill>
                  <a:srgbClr val="002060"/>
                </a:solidFill>
                <a:latin typeface="Futura Std Medium" panose="020B0502020204020303"/>
              </a:rPr>
              <a:t> pessimistic </a:t>
            </a:r>
          </a:p>
          <a:p>
            <a:pPr algn="ctr"/>
            <a:r>
              <a:rPr lang="en-US" sz="1100" b="1">
                <a:solidFill>
                  <a:srgbClr val="002060"/>
                </a:solidFill>
                <a:latin typeface="Futura Std Medium" panose="020B0502020204020303"/>
              </a:rPr>
              <a:t>4%</a:t>
            </a:r>
            <a:endParaRPr lang="en-CA" sz="1100" b="1">
              <a:solidFill>
                <a:srgbClr val="002060"/>
              </a:solidFill>
              <a:latin typeface="Futura Std Medium" panose="020B0502020204020303"/>
            </a:endParaRPr>
          </a:p>
        </p:txBody>
      </p:sp>
      <p:sp>
        <p:nvSpPr>
          <p:cNvPr id="13" name="TextBox 12">
            <a:extLst>
              <a:ext uri="{FF2B5EF4-FFF2-40B4-BE49-F238E27FC236}">
                <a16:creationId xmlns:a16="http://schemas.microsoft.com/office/drawing/2014/main" id="{33BFBE65-0481-39A0-9980-E2910F8B4610}"/>
              </a:ext>
            </a:extLst>
          </p:cNvPr>
          <p:cNvSpPr txBox="1"/>
          <p:nvPr/>
        </p:nvSpPr>
        <p:spPr>
          <a:xfrm>
            <a:off x="1328383" y="2005129"/>
            <a:ext cx="899823" cy="430887"/>
          </a:xfrm>
          <a:prstGeom prst="rect">
            <a:avLst/>
          </a:prstGeom>
          <a:noFill/>
          <a:ln>
            <a:noFill/>
          </a:ln>
        </p:spPr>
        <p:txBody>
          <a:bodyPr wrap="square" rtlCol="0">
            <a:spAutoFit/>
          </a:bodyPr>
          <a:lstStyle/>
          <a:p>
            <a:pPr algn="ctr"/>
            <a:r>
              <a:rPr lang="en-US" sz="1100" b="1">
                <a:solidFill>
                  <a:srgbClr val="002060"/>
                </a:solidFill>
                <a:latin typeface="Futura Std Medium" panose="020B0502020204020303"/>
              </a:rPr>
              <a:t>Unknown</a:t>
            </a:r>
          </a:p>
          <a:p>
            <a:pPr algn="ctr"/>
            <a:r>
              <a:rPr lang="en-US" sz="1100" b="1">
                <a:solidFill>
                  <a:srgbClr val="002060"/>
                </a:solidFill>
                <a:latin typeface="Futura Std Medium" panose="020B0502020204020303"/>
              </a:rPr>
              <a:t>11%</a:t>
            </a:r>
            <a:endParaRPr lang="en-CA" sz="1100" b="1">
              <a:solidFill>
                <a:srgbClr val="002060"/>
              </a:solidFill>
              <a:latin typeface="Futura Std Medium" panose="020B0502020204020303"/>
            </a:endParaRPr>
          </a:p>
        </p:txBody>
      </p:sp>
      <p:graphicFrame>
        <p:nvGraphicFramePr>
          <p:cNvPr id="16" name="Chart 15">
            <a:extLst>
              <a:ext uri="{FF2B5EF4-FFF2-40B4-BE49-F238E27FC236}">
                <a16:creationId xmlns:a16="http://schemas.microsoft.com/office/drawing/2014/main" id="{219F1956-5D75-36D8-1332-7A4669D616C7}"/>
              </a:ext>
            </a:extLst>
          </p:cNvPr>
          <p:cNvGraphicFramePr/>
          <p:nvPr>
            <p:extLst>
              <p:ext uri="{D42A27DB-BD31-4B8C-83A1-F6EECF244321}">
                <p14:modId xmlns:p14="http://schemas.microsoft.com/office/powerpoint/2010/main" val="1048328108"/>
              </p:ext>
            </p:extLst>
          </p:nvPr>
        </p:nvGraphicFramePr>
        <p:xfrm>
          <a:off x="5386567" y="2103436"/>
          <a:ext cx="6075760" cy="3530746"/>
        </p:xfrm>
        <a:graphic>
          <a:graphicData uri="http://schemas.openxmlformats.org/drawingml/2006/chart">
            <c:chart xmlns:c="http://schemas.openxmlformats.org/drawingml/2006/chart" xmlns:r="http://schemas.openxmlformats.org/officeDocument/2006/relationships" r:id="rId5"/>
          </a:graphicData>
        </a:graphic>
      </p:graphicFrame>
      <p:sp>
        <p:nvSpPr>
          <p:cNvPr id="4" name="TextBox 3">
            <a:extLst>
              <a:ext uri="{FF2B5EF4-FFF2-40B4-BE49-F238E27FC236}">
                <a16:creationId xmlns:a16="http://schemas.microsoft.com/office/drawing/2014/main" id="{DE77799A-7ACE-720F-CF6E-0B2A4B9EAADB}"/>
              </a:ext>
            </a:extLst>
          </p:cNvPr>
          <p:cNvSpPr txBox="1"/>
          <p:nvPr/>
        </p:nvSpPr>
        <p:spPr>
          <a:xfrm>
            <a:off x="10634538" y="447505"/>
            <a:ext cx="1655577" cy="1200329"/>
          </a:xfrm>
          <a:prstGeom prst="rect">
            <a:avLst/>
          </a:prstGeom>
          <a:noFill/>
        </p:spPr>
        <p:txBody>
          <a:bodyPr wrap="square" rtlCol="0">
            <a:spAutoFit/>
          </a:bodyPr>
          <a:lstStyle/>
          <a:p>
            <a:pPr algn="ctr"/>
            <a:r>
              <a:rPr lang="en-CA" b="1">
                <a:solidFill>
                  <a:srgbClr val="0F2D52"/>
                </a:solidFill>
                <a:latin typeface="Futura Std Book" panose="020B0502020204020303"/>
              </a:rPr>
              <a:t>Total optimism down 10% pts YoY</a:t>
            </a:r>
          </a:p>
        </p:txBody>
      </p:sp>
    </p:spTree>
    <p:extLst>
      <p:ext uri="{BB962C8B-B14F-4D97-AF65-F5344CB8AC3E}">
        <p14:creationId xmlns:p14="http://schemas.microsoft.com/office/powerpoint/2010/main" val="27150196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F7BA1205-146A-10F8-2C0A-53F1C8604994}"/>
              </a:ext>
            </a:extLst>
          </p:cNvPr>
          <p:cNvSpPr txBox="1"/>
          <p:nvPr/>
        </p:nvSpPr>
        <p:spPr>
          <a:xfrm>
            <a:off x="959667" y="648591"/>
            <a:ext cx="11695176" cy="584775"/>
          </a:xfrm>
          <a:prstGeom prst="rect">
            <a:avLst/>
          </a:prstGeom>
          <a:noFill/>
        </p:spPr>
        <p:txBody>
          <a:bodyPr wrap="square" rtlCol="0">
            <a:spAutoFit/>
          </a:bodyPr>
          <a:lstStyle/>
          <a:p>
            <a:r>
              <a:rPr lang="en-CA" sz="3200" b="1">
                <a:solidFill>
                  <a:srgbClr val="0F2D52"/>
                </a:solidFill>
                <a:latin typeface="Futura Std Book" panose="020B0502020204020303"/>
              </a:rPr>
              <a:t>Supply</a:t>
            </a:r>
            <a:r>
              <a:rPr lang="en-CA" sz="3200" b="1" baseline="0">
                <a:solidFill>
                  <a:srgbClr val="0F2D52"/>
                </a:solidFill>
                <a:latin typeface="Futura Std Book" panose="020B0502020204020303"/>
              </a:rPr>
              <a:t> </a:t>
            </a:r>
            <a:r>
              <a:rPr lang="en-CA" sz="3200" b="1">
                <a:solidFill>
                  <a:srgbClr val="0F2D52"/>
                </a:solidFill>
                <a:latin typeface="Futura Std Book" panose="020B0502020204020303"/>
              </a:rPr>
              <a:t>c</a:t>
            </a:r>
            <a:r>
              <a:rPr lang="en-CA" sz="3200" b="1" baseline="0">
                <a:solidFill>
                  <a:srgbClr val="0F2D52"/>
                </a:solidFill>
                <a:latin typeface="Futura Std Book" panose="020B0502020204020303"/>
              </a:rPr>
              <a:t>hain </a:t>
            </a:r>
            <a:r>
              <a:rPr lang="en-CA" sz="3200" b="1">
                <a:solidFill>
                  <a:srgbClr val="0076C0"/>
                </a:solidFill>
                <a:latin typeface="Futura Std Book" panose="020B0502020204020303"/>
              </a:rPr>
              <a:t>expectations</a:t>
            </a:r>
            <a:r>
              <a:rPr lang="en-CA" sz="3200" b="1" baseline="0">
                <a:solidFill>
                  <a:srgbClr val="0076C0"/>
                </a:solidFill>
                <a:latin typeface="Futura Std Book" panose="020B0502020204020303"/>
              </a:rPr>
              <a:t> improve slightly</a:t>
            </a:r>
            <a:endParaRPr lang="en-CA"/>
          </a:p>
        </p:txBody>
      </p:sp>
      <p:graphicFrame>
        <p:nvGraphicFramePr>
          <p:cNvPr id="10" name="Chart 9">
            <a:extLst>
              <a:ext uri="{FF2B5EF4-FFF2-40B4-BE49-F238E27FC236}">
                <a16:creationId xmlns:a16="http://schemas.microsoft.com/office/drawing/2014/main" id="{DAF9086B-3606-5049-B950-A76FB1ECEED1}"/>
              </a:ext>
            </a:extLst>
          </p:cNvPr>
          <p:cNvGraphicFramePr/>
          <p:nvPr>
            <p:extLst>
              <p:ext uri="{D42A27DB-BD31-4B8C-83A1-F6EECF244321}">
                <p14:modId xmlns:p14="http://schemas.microsoft.com/office/powerpoint/2010/main" val="3550564645"/>
              </p:ext>
            </p:extLst>
          </p:nvPr>
        </p:nvGraphicFramePr>
        <p:xfrm>
          <a:off x="959667" y="1169991"/>
          <a:ext cx="7795033" cy="4568485"/>
        </p:xfrm>
        <a:graphic>
          <a:graphicData uri="http://schemas.openxmlformats.org/drawingml/2006/chart">
            <c:chart xmlns:c="http://schemas.openxmlformats.org/drawingml/2006/chart" xmlns:r="http://schemas.openxmlformats.org/officeDocument/2006/relationships" r:id="rId2"/>
          </a:graphicData>
        </a:graphic>
      </p:graphicFrame>
      <p:pic>
        <p:nvPicPr>
          <p:cNvPr id="11" name="Picture 10" descr="Shape, circle">
            <a:extLst>
              <a:ext uri="{FF2B5EF4-FFF2-40B4-BE49-F238E27FC236}">
                <a16:creationId xmlns:a16="http://schemas.microsoft.com/office/drawing/2014/main" id="{FF299F1A-50DB-B5C7-0967-7203917443F6}"/>
              </a:ext>
            </a:extLst>
          </p:cNvPr>
          <p:cNvPicPr>
            <a:picLocks noChangeAspect="1"/>
          </p:cNvPicPr>
          <p:nvPr/>
        </p:nvPicPr>
        <p:blipFill rotWithShape="1">
          <a:blip r:embed="rId3">
            <a:extLst>
              <a:ext uri="{28A0092B-C50C-407E-A947-70E740481C1C}">
                <a14:useLocalDpi xmlns:a14="http://schemas.microsoft.com/office/drawing/2010/main" val="0"/>
              </a:ext>
            </a:extLst>
          </a:blip>
          <a:srcRect r="-1918"/>
          <a:stretch/>
        </p:blipFill>
        <p:spPr>
          <a:xfrm rot="16200000">
            <a:off x="9027068" y="1632431"/>
            <a:ext cx="2715833" cy="2760460"/>
          </a:xfrm>
          <a:prstGeom prst="rect">
            <a:avLst/>
          </a:prstGeom>
        </p:spPr>
      </p:pic>
      <p:sp>
        <p:nvSpPr>
          <p:cNvPr id="12" name="TextBox 11">
            <a:extLst>
              <a:ext uri="{FF2B5EF4-FFF2-40B4-BE49-F238E27FC236}">
                <a16:creationId xmlns:a16="http://schemas.microsoft.com/office/drawing/2014/main" id="{394B175C-DEDC-6C60-E599-F9032AC77B5D}"/>
              </a:ext>
            </a:extLst>
          </p:cNvPr>
          <p:cNvSpPr txBox="1"/>
          <p:nvPr/>
        </p:nvSpPr>
        <p:spPr>
          <a:xfrm>
            <a:off x="9214552" y="2395728"/>
            <a:ext cx="2340864" cy="1477328"/>
          </a:xfrm>
          <a:prstGeom prst="rect">
            <a:avLst/>
          </a:prstGeom>
          <a:noFill/>
        </p:spPr>
        <p:txBody>
          <a:bodyPr wrap="square" rtlCol="0">
            <a:spAutoFit/>
          </a:bodyPr>
          <a:lstStyle/>
          <a:p>
            <a:pPr algn="ctr"/>
            <a:r>
              <a:rPr lang="en-CA">
                <a:solidFill>
                  <a:srgbClr val="0F2D52"/>
                </a:solidFill>
                <a:latin typeface="Futura Std Book" panose="020B0502020204020303"/>
              </a:rPr>
              <a:t>5% pt increase in those who expect our supply chains to improve over last quarter</a:t>
            </a:r>
          </a:p>
        </p:txBody>
      </p:sp>
    </p:spTree>
    <p:extLst>
      <p:ext uri="{BB962C8B-B14F-4D97-AF65-F5344CB8AC3E}">
        <p14:creationId xmlns:p14="http://schemas.microsoft.com/office/powerpoint/2010/main" val="42847161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66464803-D245-EF50-B835-682F88F62ABA}"/>
              </a:ext>
            </a:extLst>
          </p:cNvPr>
          <p:cNvSpPr txBox="1"/>
          <p:nvPr/>
        </p:nvSpPr>
        <p:spPr>
          <a:xfrm>
            <a:off x="169669" y="486849"/>
            <a:ext cx="8213519" cy="744632"/>
          </a:xfrm>
          <a:prstGeom prst="rect">
            <a:avLst/>
          </a:prstGeom>
        </p:spPr>
        <p:txBody>
          <a:bodyPr vert="horz" lIns="91440" tIns="45720" rIns="91440" bIns="45720" rtlCol="0" anchor="t">
            <a:normAutofit/>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200" b="0" i="0" u="none" strike="noStrike" kern="1200" cap="none" spc="0" normalizeH="0" baseline="0" noProof="0">
              <a:ln>
                <a:noFill/>
              </a:ln>
              <a:solidFill>
                <a:prstClr val="white"/>
              </a:solidFill>
              <a:effectLst/>
              <a:uLnTx/>
              <a:uFillTx/>
              <a:latin typeface="Futura Std Book" panose="020B0502020204020303" pitchFamily="34" charset="0"/>
              <a:ea typeface="+mn-ea"/>
              <a:cs typeface="+mn-cs"/>
            </a:endParaRPr>
          </a:p>
        </p:txBody>
      </p:sp>
      <p:pic>
        <p:nvPicPr>
          <p:cNvPr id="3" name="Picture 2" descr="Shape, circle&#10;&#10;Description automatically generated">
            <a:extLst>
              <a:ext uri="{FF2B5EF4-FFF2-40B4-BE49-F238E27FC236}">
                <a16:creationId xmlns:a16="http://schemas.microsoft.com/office/drawing/2014/main" id="{D97CF7F2-5FDE-D5C0-81A7-A9CA258B9724}"/>
              </a:ext>
            </a:extLst>
          </p:cNvPr>
          <p:cNvPicPr>
            <a:picLocks noChangeAspect="1"/>
          </p:cNvPicPr>
          <p:nvPr/>
        </p:nvPicPr>
        <p:blipFill rotWithShape="1">
          <a:blip r:embed="rId3">
            <a:extLst>
              <a:ext uri="{28A0092B-C50C-407E-A947-70E740481C1C}">
                <a14:useLocalDpi xmlns:a14="http://schemas.microsoft.com/office/drawing/2010/main" val="0"/>
              </a:ext>
            </a:extLst>
          </a:blip>
          <a:srcRect r="21338"/>
          <a:stretch/>
        </p:blipFill>
        <p:spPr>
          <a:xfrm rot="16200000">
            <a:off x="9879453" y="-264674"/>
            <a:ext cx="2047873" cy="2577221"/>
          </a:xfrm>
          <a:prstGeom prst="rect">
            <a:avLst/>
          </a:prstGeom>
        </p:spPr>
      </p:pic>
      <p:sp>
        <p:nvSpPr>
          <p:cNvPr id="2" name="Title 1">
            <a:extLst>
              <a:ext uri="{FF2B5EF4-FFF2-40B4-BE49-F238E27FC236}">
                <a16:creationId xmlns:a16="http://schemas.microsoft.com/office/drawing/2014/main" id="{8F867B4E-17FB-2740-C504-400A23E43997}"/>
              </a:ext>
            </a:extLst>
          </p:cNvPr>
          <p:cNvSpPr>
            <a:spLocks noGrp="1"/>
          </p:cNvSpPr>
          <p:nvPr>
            <p:ph type="title"/>
          </p:nvPr>
        </p:nvSpPr>
        <p:spPr/>
        <p:txBody>
          <a:bodyPr>
            <a:normAutofit/>
          </a:bodyPr>
          <a:lstStyle/>
          <a:p>
            <a:pPr marL="0" marR="0" lvl="0" indent="0" defTabSz="914400" rtl="0" eaLnBrk="1" fontAlgn="auto" latinLnBrk="0" hangingPunct="1">
              <a:lnSpc>
                <a:spcPct val="120000"/>
              </a:lnSpc>
              <a:spcBef>
                <a:spcPts val="0"/>
              </a:spcBef>
              <a:spcAft>
                <a:spcPts val="600"/>
              </a:spcAft>
              <a:tabLst/>
              <a:defRPr/>
            </a:pPr>
            <a:r>
              <a:rPr kumimoji="0" lang="en-US" sz="3200" b="1" i="0" u="none" strike="noStrike" kern="1200" cap="none" spc="0" normalizeH="0" baseline="0" noProof="0">
                <a:ln>
                  <a:noFill/>
                </a:ln>
                <a:solidFill>
                  <a:srgbClr val="002060"/>
                </a:solidFill>
                <a:effectLst/>
                <a:uLnTx/>
                <a:uFillTx/>
                <a:latin typeface="Futura Std Book" panose="020B0502020204020303" pitchFamily="34" charset="0"/>
                <a:ea typeface="+mn-ea"/>
                <a:cs typeface="+mn-cs"/>
              </a:rPr>
              <a:t>Supply chain </a:t>
            </a:r>
            <a:r>
              <a:rPr lang="en-US" sz="3200">
                <a:latin typeface="Futura Std Book" panose="020B0502020204020303" pitchFamily="34" charset="0"/>
                <a:ea typeface="+mn-ea"/>
                <a:cs typeface="+mn-cs"/>
              </a:rPr>
              <a:t>concerns spike</a:t>
            </a:r>
            <a:endParaRPr lang="en-CA" sz="3200"/>
          </a:p>
        </p:txBody>
      </p:sp>
      <p:graphicFrame>
        <p:nvGraphicFramePr>
          <p:cNvPr id="4" name="Chart 3">
            <a:extLst>
              <a:ext uri="{FF2B5EF4-FFF2-40B4-BE49-F238E27FC236}">
                <a16:creationId xmlns:a16="http://schemas.microsoft.com/office/drawing/2014/main" id="{9DB4FF30-2EE2-8A46-BEEB-B578EFDBF61F}"/>
              </a:ext>
            </a:extLst>
          </p:cNvPr>
          <p:cNvGraphicFramePr/>
          <p:nvPr>
            <p:extLst>
              <p:ext uri="{D42A27DB-BD31-4B8C-83A1-F6EECF244321}">
                <p14:modId xmlns:p14="http://schemas.microsoft.com/office/powerpoint/2010/main" val="2004631120"/>
              </p:ext>
            </p:extLst>
          </p:nvPr>
        </p:nvGraphicFramePr>
        <p:xfrm>
          <a:off x="392316" y="1553702"/>
          <a:ext cx="4903075" cy="446305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Chart 4">
            <a:extLst>
              <a:ext uri="{FF2B5EF4-FFF2-40B4-BE49-F238E27FC236}">
                <a16:creationId xmlns:a16="http://schemas.microsoft.com/office/drawing/2014/main" id="{61572BBF-8ADA-F9EC-9B64-B576A3919FA8}"/>
              </a:ext>
            </a:extLst>
          </p:cNvPr>
          <p:cNvGraphicFramePr/>
          <p:nvPr>
            <p:extLst>
              <p:ext uri="{D42A27DB-BD31-4B8C-83A1-F6EECF244321}">
                <p14:modId xmlns:p14="http://schemas.microsoft.com/office/powerpoint/2010/main" val="217490503"/>
              </p:ext>
            </p:extLst>
          </p:nvPr>
        </p:nvGraphicFramePr>
        <p:xfrm>
          <a:off x="6096000" y="1610494"/>
          <a:ext cx="4903075" cy="4191222"/>
        </p:xfrm>
        <a:graphic>
          <a:graphicData uri="http://schemas.openxmlformats.org/drawingml/2006/chart">
            <c:chart xmlns:c="http://schemas.openxmlformats.org/drawingml/2006/chart" xmlns:r="http://schemas.openxmlformats.org/officeDocument/2006/relationships" r:id="rId5"/>
          </a:graphicData>
        </a:graphic>
      </p:graphicFrame>
      <p:sp>
        <p:nvSpPr>
          <p:cNvPr id="6" name="TextBox 5">
            <a:extLst>
              <a:ext uri="{FF2B5EF4-FFF2-40B4-BE49-F238E27FC236}">
                <a16:creationId xmlns:a16="http://schemas.microsoft.com/office/drawing/2014/main" id="{7E5A9A25-35BB-057A-6B8F-9A41091F71E3}"/>
              </a:ext>
            </a:extLst>
          </p:cNvPr>
          <p:cNvSpPr txBox="1"/>
          <p:nvPr/>
        </p:nvSpPr>
        <p:spPr>
          <a:xfrm>
            <a:off x="9897277" y="76374"/>
            <a:ext cx="2012224" cy="1477328"/>
          </a:xfrm>
          <a:prstGeom prst="rect">
            <a:avLst/>
          </a:prstGeom>
          <a:noFill/>
        </p:spPr>
        <p:txBody>
          <a:bodyPr wrap="square" rtlCol="0">
            <a:spAutoFit/>
          </a:bodyPr>
          <a:lstStyle/>
          <a:p>
            <a:pPr algn="ctr"/>
            <a:r>
              <a:rPr lang="en-CA" dirty="0">
                <a:solidFill>
                  <a:srgbClr val="002060"/>
                </a:solidFill>
                <a:latin typeface="Futura Std Book" panose="020B0502020204020303"/>
              </a:rPr>
              <a:t>198% increase in those who expect supply chain challenges to worsen YoY</a:t>
            </a:r>
          </a:p>
        </p:txBody>
      </p:sp>
    </p:spTree>
    <p:extLst>
      <p:ext uri="{BB962C8B-B14F-4D97-AF65-F5344CB8AC3E}">
        <p14:creationId xmlns:p14="http://schemas.microsoft.com/office/powerpoint/2010/main" val="17887712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Shape, circle&#10;&#10;Description automatically generated">
            <a:extLst>
              <a:ext uri="{FF2B5EF4-FFF2-40B4-BE49-F238E27FC236}">
                <a16:creationId xmlns:a16="http://schemas.microsoft.com/office/drawing/2014/main" id="{16922B9A-CABD-5C8F-D2CC-F71C5C06159E}"/>
              </a:ext>
            </a:extLst>
          </p:cNvPr>
          <p:cNvPicPr>
            <a:picLocks noChangeAspect="1"/>
          </p:cNvPicPr>
          <p:nvPr/>
        </p:nvPicPr>
        <p:blipFill rotWithShape="1">
          <a:blip r:embed="rId3">
            <a:extLst>
              <a:ext uri="{28A0092B-C50C-407E-A947-70E740481C1C}">
                <a14:useLocalDpi xmlns:a14="http://schemas.microsoft.com/office/drawing/2010/main" val="0"/>
              </a:ext>
            </a:extLst>
          </a:blip>
          <a:srcRect r="-1918"/>
          <a:stretch/>
        </p:blipFill>
        <p:spPr>
          <a:xfrm rot="16200000">
            <a:off x="9367483" y="444657"/>
            <a:ext cx="2840450" cy="2808585"/>
          </a:xfrm>
          <a:prstGeom prst="rect">
            <a:avLst/>
          </a:prstGeom>
        </p:spPr>
      </p:pic>
      <p:sp>
        <p:nvSpPr>
          <p:cNvPr id="12" name="TextBox 11">
            <a:extLst>
              <a:ext uri="{FF2B5EF4-FFF2-40B4-BE49-F238E27FC236}">
                <a16:creationId xmlns:a16="http://schemas.microsoft.com/office/drawing/2014/main" id="{66464803-D245-EF50-B835-682F88F62ABA}"/>
              </a:ext>
            </a:extLst>
          </p:cNvPr>
          <p:cNvSpPr txBox="1"/>
          <p:nvPr/>
        </p:nvSpPr>
        <p:spPr>
          <a:xfrm>
            <a:off x="339002" y="613114"/>
            <a:ext cx="8213519" cy="744632"/>
          </a:xfrm>
          <a:prstGeom prst="rect">
            <a:avLst/>
          </a:prstGeom>
        </p:spPr>
        <p:txBody>
          <a:bodyPr vert="horz" lIns="91440" tIns="45720" rIns="91440" bIns="45720" rtlCol="0" anchor="t">
            <a:normAutofit/>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200" b="0" i="0" u="none" strike="noStrike" kern="1200" cap="none" spc="0" normalizeH="0" baseline="0" noProof="0">
              <a:ln>
                <a:noFill/>
              </a:ln>
              <a:solidFill>
                <a:prstClr val="white"/>
              </a:solidFill>
              <a:effectLst/>
              <a:uLnTx/>
              <a:uFillTx/>
              <a:latin typeface="Futura Std Book" panose="020B0502020204020303" pitchFamily="34" charset="0"/>
              <a:ea typeface="+mn-ea"/>
              <a:cs typeface="+mn-cs"/>
            </a:endParaRPr>
          </a:p>
        </p:txBody>
      </p:sp>
      <p:graphicFrame>
        <p:nvGraphicFramePr>
          <p:cNvPr id="10" name="Chart 9">
            <a:extLst>
              <a:ext uri="{FF2B5EF4-FFF2-40B4-BE49-F238E27FC236}">
                <a16:creationId xmlns:a16="http://schemas.microsoft.com/office/drawing/2014/main" id="{FACCADB3-F6CD-0B4F-B321-258E48557D61}"/>
              </a:ext>
            </a:extLst>
          </p:cNvPr>
          <p:cNvGraphicFramePr/>
          <p:nvPr>
            <p:extLst>
              <p:ext uri="{D42A27DB-BD31-4B8C-83A1-F6EECF244321}">
                <p14:modId xmlns:p14="http://schemas.microsoft.com/office/powerpoint/2010/main" val="2258294507"/>
              </p:ext>
            </p:extLst>
          </p:nvPr>
        </p:nvGraphicFramePr>
        <p:xfrm>
          <a:off x="950797" y="1523355"/>
          <a:ext cx="7940084" cy="4001145"/>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a:extLst>
              <a:ext uri="{FF2B5EF4-FFF2-40B4-BE49-F238E27FC236}">
                <a16:creationId xmlns:a16="http://schemas.microsoft.com/office/drawing/2014/main" id="{14FB5D21-78CA-3E59-8ED0-06D014349003}"/>
              </a:ext>
            </a:extLst>
          </p:cNvPr>
          <p:cNvSpPr>
            <a:spLocks noGrp="1"/>
          </p:cNvSpPr>
          <p:nvPr>
            <p:ph type="title"/>
          </p:nvPr>
        </p:nvSpPr>
        <p:spPr/>
        <p:txBody>
          <a:bodyPr>
            <a:normAutofit/>
          </a:bodyPr>
          <a:lstStyle/>
          <a:p>
            <a:pPr marL="0" marR="0" lvl="0" indent="0" defTabSz="914400" rtl="0" eaLnBrk="1" fontAlgn="auto" latinLnBrk="0" hangingPunct="1">
              <a:lnSpc>
                <a:spcPct val="120000"/>
              </a:lnSpc>
              <a:spcBef>
                <a:spcPts val="0"/>
              </a:spcBef>
              <a:spcAft>
                <a:spcPts val="600"/>
              </a:spcAft>
              <a:tabLst/>
              <a:defRPr/>
            </a:pPr>
            <a:r>
              <a:rPr kumimoji="0" lang="en-US" sz="3200" b="1" i="0" u="none" strike="noStrike" kern="1200" cap="none" spc="0" normalizeH="0" baseline="0" noProof="0">
                <a:ln>
                  <a:noFill/>
                </a:ln>
                <a:solidFill>
                  <a:schemeClr val="accent2"/>
                </a:solidFill>
                <a:effectLst/>
                <a:uLnTx/>
                <a:uFillTx/>
                <a:latin typeface="Futura Std Book" panose="020B0502020204020303" pitchFamily="34" charset="0"/>
                <a:ea typeface="+mn-ea"/>
                <a:cs typeface="+mn-cs"/>
              </a:rPr>
              <a:t>Labour</a:t>
            </a:r>
            <a:r>
              <a:rPr lang="en-US" sz="3200">
                <a:solidFill>
                  <a:schemeClr val="accent2"/>
                </a:solidFill>
                <a:latin typeface="Futura Std Book" panose="020B0502020204020303" pitchFamily="34" charset="0"/>
                <a:ea typeface="+mn-ea"/>
                <a:cs typeface="+mn-cs"/>
              </a:rPr>
              <a:t>-</a:t>
            </a:r>
            <a:r>
              <a:rPr kumimoji="0" lang="en-US" sz="3200" b="1" i="0" u="none" strike="noStrike" kern="1200" cap="none" spc="0" normalizeH="0" baseline="0" noProof="0">
                <a:ln>
                  <a:noFill/>
                </a:ln>
                <a:solidFill>
                  <a:schemeClr val="accent2"/>
                </a:solidFill>
                <a:effectLst/>
                <a:uLnTx/>
                <a:uFillTx/>
                <a:latin typeface="Futura Std Book" panose="020B0502020204020303" pitchFamily="34" charset="0"/>
                <a:ea typeface="+mn-ea"/>
                <a:cs typeface="+mn-cs"/>
              </a:rPr>
              <a:t>related</a:t>
            </a:r>
            <a:r>
              <a:rPr kumimoji="0" lang="en-US" sz="3200" b="1" i="0" u="none" strike="noStrike" kern="1200" cap="none" spc="0" normalizeH="0" baseline="0" noProof="0">
                <a:ln>
                  <a:noFill/>
                </a:ln>
                <a:solidFill>
                  <a:schemeClr val="accent1"/>
                </a:solidFill>
                <a:effectLst/>
                <a:uLnTx/>
                <a:uFillTx/>
                <a:latin typeface="Futura Std Book" panose="020B0502020204020303" pitchFamily="34" charset="0"/>
                <a:ea typeface="+mn-ea"/>
                <a:cs typeface="+mn-cs"/>
              </a:rPr>
              <a:t> </a:t>
            </a:r>
            <a:r>
              <a:rPr lang="en-US" sz="3200">
                <a:latin typeface="Futura Std Book" panose="020B0502020204020303" pitchFamily="34" charset="0"/>
                <a:ea typeface="+mn-ea"/>
                <a:cs typeface="+mn-cs"/>
              </a:rPr>
              <a:t>concerns trend</a:t>
            </a:r>
            <a:r>
              <a:rPr kumimoji="0" lang="en-US" sz="3200" b="1" i="0" u="none" strike="noStrike" kern="1200" cap="none" spc="0" normalizeH="0" baseline="0" noProof="0">
                <a:ln>
                  <a:noFill/>
                </a:ln>
                <a:solidFill>
                  <a:schemeClr val="accent1"/>
                </a:solidFill>
                <a:effectLst/>
                <a:uLnTx/>
                <a:uFillTx/>
                <a:latin typeface="Futura Std Book" panose="020B0502020204020303" pitchFamily="34" charset="0"/>
                <a:ea typeface="+mn-ea"/>
                <a:cs typeface="+mn-cs"/>
              </a:rPr>
              <a:t> </a:t>
            </a:r>
            <a:r>
              <a:rPr lang="en-US" sz="3200">
                <a:latin typeface="Futura Std Book" panose="020B0502020204020303" pitchFamily="34" charset="0"/>
                <a:ea typeface="+mn-ea"/>
                <a:cs typeface="+mn-cs"/>
              </a:rPr>
              <a:t>upwards</a:t>
            </a:r>
            <a:endParaRPr lang="en-CA" sz="3200"/>
          </a:p>
        </p:txBody>
      </p:sp>
      <p:sp>
        <p:nvSpPr>
          <p:cNvPr id="4" name="TextBox 3">
            <a:extLst>
              <a:ext uri="{FF2B5EF4-FFF2-40B4-BE49-F238E27FC236}">
                <a16:creationId xmlns:a16="http://schemas.microsoft.com/office/drawing/2014/main" id="{5A9D4118-B7E3-6DE1-B58E-4EBDDD42FDA2}"/>
              </a:ext>
            </a:extLst>
          </p:cNvPr>
          <p:cNvSpPr txBox="1"/>
          <p:nvPr/>
        </p:nvSpPr>
        <p:spPr>
          <a:xfrm>
            <a:off x="9580579" y="1237850"/>
            <a:ext cx="2414257" cy="2031325"/>
          </a:xfrm>
          <a:prstGeom prst="rect">
            <a:avLst/>
          </a:prstGeom>
          <a:noFill/>
        </p:spPr>
        <p:txBody>
          <a:bodyPr wrap="square" rtlCol="0">
            <a:spAutoFit/>
          </a:bodyPr>
          <a:lstStyle/>
          <a:p>
            <a:pPr algn="ctr"/>
            <a:r>
              <a:rPr lang="en-CA" b="1">
                <a:solidFill>
                  <a:srgbClr val="002060"/>
                </a:solidFill>
                <a:latin typeface="Futura Std Book" panose="020B0502020204020303"/>
              </a:rPr>
              <a:t>55% of construction businesses indicated recruiting skilled employees as an obstacle </a:t>
            </a:r>
          </a:p>
        </p:txBody>
      </p:sp>
    </p:spTree>
    <p:extLst>
      <p:ext uri="{BB962C8B-B14F-4D97-AF65-F5344CB8AC3E}">
        <p14:creationId xmlns:p14="http://schemas.microsoft.com/office/powerpoint/2010/main" val="10975979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66464803-D245-EF50-B835-682F88F62ABA}"/>
              </a:ext>
            </a:extLst>
          </p:cNvPr>
          <p:cNvSpPr txBox="1"/>
          <p:nvPr/>
        </p:nvSpPr>
        <p:spPr>
          <a:xfrm>
            <a:off x="339002" y="613114"/>
            <a:ext cx="8213519" cy="744632"/>
          </a:xfrm>
          <a:prstGeom prst="rect">
            <a:avLst/>
          </a:prstGeom>
        </p:spPr>
        <p:txBody>
          <a:bodyPr vert="horz" lIns="91440" tIns="45720" rIns="91440" bIns="45720" rtlCol="0" anchor="t">
            <a:normAutofit/>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200" b="0" i="0" u="none" strike="noStrike" kern="1200" cap="none" spc="0" normalizeH="0" baseline="0" noProof="0">
              <a:ln>
                <a:noFill/>
              </a:ln>
              <a:solidFill>
                <a:prstClr val="white"/>
              </a:solidFill>
              <a:effectLst/>
              <a:uLnTx/>
              <a:uFillTx/>
              <a:latin typeface="Futura Std Book" panose="020B0502020204020303" pitchFamily="34" charset="0"/>
              <a:ea typeface="+mn-ea"/>
              <a:cs typeface="+mn-cs"/>
            </a:endParaRPr>
          </a:p>
        </p:txBody>
      </p:sp>
      <p:graphicFrame>
        <p:nvGraphicFramePr>
          <p:cNvPr id="10" name="Chart 9">
            <a:extLst>
              <a:ext uri="{FF2B5EF4-FFF2-40B4-BE49-F238E27FC236}">
                <a16:creationId xmlns:a16="http://schemas.microsoft.com/office/drawing/2014/main" id="{FACCADB3-F6CD-0B4F-B321-258E48557D61}"/>
              </a:ext>
            </a:extLst>
          </p:cNvPr>
          <p:cNvGraphicFramePr/>
          <p:nvPr>
            <p:extLst>
              <p:ext uri="{D42A27DB-BD31-4B8C-83A1-F6EECF244321}">
                <p14:modId xmlns:p14="http://schemas.microsoft.com/office/powerpoint/2010/main" val="963048746"/>
              </p:ext>
            </p:extLst>
          </p:nvPr>
        </p:nvGraphicFramePr>
        <p:xfrm>
          <a:off x="838200" y="1557059"/>
          <a:ext cx="7729465" cy="414395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78D05A22-6120-EC9E-1433-79F41B3B81D8}"/>
              </a:ext>
            </a:extLst>
          </p:cNvPr>
          <p:cNvSpPr txBox="1"/>
          <p:nvPr/>
        </p:nvSpPr>
        <p:spPr>
          <a:xfrm>
            <a:off x="6264998" y="1357746"/>
            <a:ext cx="2055137" cy="398626"/>
          </a:xfrm>
          <a:prstGeom prst="rect">
            <a:avLst/>
          </a:prstGeom>
          <a:noFill/>
        </p:spPr>
        <p:txBody>
          <a:bodyPr wrap="square" rtlCol="0">
            <a:spAutoFit/>
          </a:bodyPr>
          <a:lstStyle/>
          <a:p>
            <a:endParaRPr lang="en-CA"/>
          </a:p>
        </p:txBody>
      </p:sp>
      <p:pic>
        <p:nvPicPr>
          <p:cNvPr id="2" name="Picture 1" descr="Shape, circle&#10;&#10;Description automatically generated">
            <a:extLst>
              <a:ext uri="{FF2B5EF4-FFF2-40B4-BE49-F238E27FC236}">
                <a16:creationId xmlns:a16="http://schemas.microsoft.com/office/drawing/2014/main" id="{9A29CA2A-A21B-CC1A-2BEB-DD1A0943672B}"/>
              </a:ext>
            </a:extLst>
          </p:cNvPr>
          <p:cNvPicPr>
            <a:picLocks noChangeAspect="1"/>
          </p:cNvPicPr>
          <p:nvPr/>
        </p:nvPicPr>
        <p:blipFill rotWithShape="1">
          <a:blip r:embed="rId4">
            <a:extLst>
              <a:ext uri="{28A0092B-C50C-407E-A947-70E740481C1C}">
                <a14:useLocalDpi xmlns:a14="http://schemas.microsoft.com/office/drawing/2010/main" val="0"/>
              </a:ext>
            </a:extLst>
          </a:blip>
          <a:srcRect r="-1918"/>
          <a:stretch/>
        </p:blipFill>
        <p:spPr>
          <a:xfrm rot="16200000">
            <a:off x="9184055" y="825159"/>
            <a:ext cx="2490861" cy="2462918"/>
          </a:xfrm>
          <a:prstGeom prst="rect">
            <a:avLst/>
          </a:prstGeom>
        </p:spPr>
      </p:pic>
      <p:sp>
        <p:nvSpPr>
          <p:cNvPr id="7" name="Title 6">
            <a:extLst>
              <a:ext uri="{FF2B5EF4-FFF2-40B4-BE49-F238E27FC236}">
                <a16:creationId xmlns:a16="http://schemas.microsoft.com/office/drawing/2014/main" id="{36B23489-7A18-0E24-F2F1-40333FF3B258}"/>
              </a:ext>
            </a:extLst>
          </p:cNvPr>
          <p:cNvSpPr>
            <a:spLocks noGrp="1"/>
          </p:cNvSpPr>
          <p:nvPr>
            <p:ph type="title"/>
          </p:nvPr>
        </p:nvSpPr>
        <p:spPr/>
        <p:txBody>
          <a:bodyPr>
            <a:normAutofit/>
          </a:bodyPr>
          <a:lstStyle/>
          <a:p>
            <a:pPr marL="0" marR="0" lvl="0" indent="0" defTabSz="914400" rtl="0" eaLnBrk="1" fontAlgn="auto" latinLnBrk="0" hangingPunct="1">
              <a:lnSpc>
                <a:spcPct val="120000"/>
              </a:lnSpc>
              <a:spcBef>
                <a:spcPts val="0"/>
              </a:spcBef>
              <a:spcAft>
                <a:spcPts val="600"/>
              </a:spcAft>
              <a:tabLst/>
              <a:defRPr/>
            </a:pPr>
            <a:r>
              <a:rPr lang="en-US" sz="3200" b="1">
                <a:solidFill>
                  <a:srgbClr val="ED0C6E"/>
                </a:solidFill>
                <a:latin typeface="Futura Std Book" panose="020B0502020204020303" pitchFamily="34" charset="0"/>
              </a:rPr>
              <a:t>Cost</a:t>
            </a:r>
            <a:r>
              <a:rPr lang="en-US" sz="3200">
                <a:solidFill>
                  <a:schemeClr val="accent2"/>
                </a:solidFill>
                <a:latin typeface="Futura Std Book" panose="020B0502020204020303" pitchFamily="34" charset="0"/>
                <a:ea typeface="+mn-ea"/>
                <a:cs typeface="+mn-cs"/>
              </a:rPr>
              <a:t>-</a:t>
            </a:r>
            <a:r>
              <a:rPr kumimoji="0" lang="en-US" sz="3200" b="1" i="0" u="none" strike="noStrike" kern="1200" cap="none" spc="0" normalizeH="0" baseline="0" noProof="0">
                <a:ln>
                  <a:noFill/>
                </a:ln>
                <a:solidFill>
                  <a:schemeClr val="accent2"/>
                </a:solidFill>
                <a:effectLst/>
                <a:uLnTx/>
                <a:uFillTx/>
                <a:latin typeface="Futura Std Book" panose="020B0502020204020303" pitchFamily="34" charset="0"/>
                <a:ea typeface="+mn-ea"/>
                <a:cs typeface="+mn-cs"/>
              </a:rPr>
              <a:t>related</a:t>
            </a:r>
            <a:r>
              <a:rPr kumimoji="0" lang="en-US" sz="3200" b="1" i="0" u="none" strike="noStrike" kern="1200" cap="none" spc="0" normalizeH="0" baseline="0" noProof="0">
                <a:ln>
                  <a:noFill/>
                </a:ln>
                <a:solidFill>
                  <a:srgbClr val="0076C0"/>
                </a:solidFill>
                <a:effectLst/>
                <a:uLnTx/>
                <a:uFillTx/>
                <a:latin typeface="Futura Std Book" panose="020B0502020204020303" pitchFamily="34" charset="0"/>
                <a:ea typeface="+mn-ea"/>
                <a:cs typeface="+mn-cs"/>
              </a:rPr>
              <a:t> </a:t>
            </a:r>
            <a:r>
              <a:rPr lang="en-US" sz="3200" b="1">
                <a:solidFill>
                  <a:srgbClr val="0076C0"/>
                </a:solidFill>
                <a:latin typeface="Futura Std Book" panose="020B0502020204020303" pitchFamily="34" charset="0"/>
              </a:rPr>
              <a:t>obstacles</a:t>
            </a:r>
            <a:r>
              <a:rPr lang="en-US" sz="3200">
                <a:solidFill>
                  <a:srgbClr val="0076C0"/>
                </a:solidFill>
                <a:latin typeface="Futura Std Book" panose="020B0502020204020303" pitchFamily="34" charset="0"/>
                <a:ea typeface="+mn-ea"/>
                <a:cs typeface="+mn-cs"/>
              </a:rPr>
              <a:t> persist</a:t>
            </a:r>
            <a:endParaRPr lang="en-CA" sz="3200"/>
          </a:p>
        </p:txBody>
      </p:sp>
      <p:sp>
        <p:nvSpPr>
          <p:cNvPr id="8" name="TextBox 7">
            <a:extLst>
              <a:ext uri="{FF2B5EF4-FFF2-40B4-BE49-F238E27FC236}">
                <a16:creationId xmlns:a16="http://schemas.microsoft.com/office/drawing/2014/main" id="{5A448CB5-0F3C-C431-F6B5-47355DDA7634}"/>
              </a:ext>
            </a:extLst>
          </p:cNvPr>
          <p:cNvSpPr txBox="1"/>
          <p:nvPr/>
        </p:nvSpPr>
        <p:spPr>
          <a:xfrm>
            <a:off x="9584037" y="1355938"/>
            <a:ext cx="1687527" cy="2031325"/>
          </a:xfrm>
          <a:prstGeom prst="rect">
            <a:avLst/>
          </a:prstGeom>
          <a:noFill/>
        </p:spPr>
        <p:txBody>
          <a:bodyPr wrap="square" rtlCol="0">
            <a:spAutoFit/>
          </a:bodyPr>
          <a:lstStyle/>
          <a:p>
            <a:pPr algn="ctr"/>
            <a:r>
              <a:rPr lang="en-CA" b="1">
                <a:solidFill>
                  <a:srgbClr val="002060"/>
                </a:solidFill>
                <a:latin typeface="Futura Std Book" panose="020B0502020204020303"/>
              </a:rPr>
              <a:t>28% increase in businesses concerned with rising cost of inputs</a:t>
            </a:r>
          </a:p>
        </p:txBody>
      </p:sp>
    </p:spTree>
    <p:extLst>
      <p:ext uri="{BB962C8B-B14F-4D97-AF65-F5344CB8AC3E}">
        <p14:creationId xmlns:p14="http://schemas.microsoft.com/office/powerpoint/2010/main" val="22653167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66464803-D245-EF50-B835-682F88F62ABA}"/>
              </a:ext>
            </a:extLst>
          </p:cNvPr>
          <p:cNvSpPr txBox="1"/>
          <p:nvPr/>
        </p:nvSpPr>
        <p:spPr>
          <a:xfrm>
            <a:off x="339002" y="579983"/>
            <a:ext cx="11929198" cy="1024315"/>
          </a:xfrm>
          <a:prstGeom prst="rect">
            <a:avLst/>
          </a:prstGeom>
        </p:spPr>
        <p:txBody>
          <a:bodyPr vert="horz" lIns="91440" tIns="45720" rIns="91440" bIns="45720" rtlCol="0" anchor="t">
            <a:noAutofit/>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3200" b="0" i="0" u="none" strike="noStrike" kern="1200" cap="none" spc="0" normalizeH="0" baseline="0" noProof="0">
              <a:ln>
                <a:noFill/>
              </a:ln>
              <a:solidFill>
                <a:prstClr val="white"/>
              </a:solidFill>
              <a:effectLst/>
              <a:uLnTx/>
              <a:uFillTx/>
              <a:latin typeface="Futura Std Book" panose="020B0502020204020303" pitchFamily="34" charset="0"/>
              <a:ea typeface="+mn-ea"/>
              <a:cs typeface="+mn-cs"/>
            </a:endParaRPr>
          </a:p>
        </p:txBody>
      </p:sp>
      <p:pic>
        <p:nvPicPr>
          <p:cNvPr id="3" name="Picture 2" descr="Shape, circle&#10;&#10;Description automatically generated">
            <a:extLst>
              <a:ext uri="{FF2B5EF4-FFF2-40B4-BE49-F238E27FC236}">
                <a16:creationId xmlns:a16="http://schemas.microsoft.com/office/drawing/2014/main" id="{D97CF7F2-5FDE-D5C0-81A7-A9CA258B9724}"/>
              </a:ext>
            </a:extLst>
          </p:cNvPr>
          <p:cNvPicPr>
            <a:picLocks noChangeAspect="1"/>
          </p:cNvPicPr>
          <p:nvPr/>
        </p:nvPicPr>
        <p:blipFill rotWithShape="1">
          <a:blip r:embed="rId3">
            <a:extLst>
              <a:ext uri="{28A0092B-C50C-407E-A947-70E740481C1C}">
                <a14:useLocalDpi xmlns:a14="http://schemas.microsoft.com/office/drawing/2010/main" val="0"/>
              </a:ext>
            </a:extLst>
          </a:blip>
          <a:srcRect r="-259"/>
          <a:stretch/>
        </p:blipFill>
        <p:spPr>
          <a:xfrm rot="16200000">
            <a:off x="8724482" y="1650864"/>
            <a:ext cx="3163341" cy="3335166"/>
          </a:xfrm>
          <a:prstGeom prst="rect">
            <a:avLst/>
          </a:prstGeom>
        </p:spPr>
      </p:pic>
      <p:graphicFrame>
        <p:nvGraphicFramePr>
          <p:cNvPr id="6" name="Chart 5">
            <a:extLst>
              <a:ext uri="{FF2B5EF4-FFF2-40B4-BE49-F238E27FC236}">
                <a16:creationId xmlns:a16="http://schemas.microsoft.com/office/drawing/2014/main" id="{B0D2285A-24DA-F99D-5CAB-DE6BBC33266D}"/>
              </a:ext>
            </a:extLst>
          </p:cNvPr>
          <p:cNvGraphicFramePr/>
          <p:nvPr>
            <p:extLst>
              <p:ext uri="{D42A27DB-BD31-4B8C-83A1-F6EECF244321}">
                <p14:modId xmlns:p14="http://schemas.microsoft.com/office/powerpoint/2010/main" val="478484380"/>
              </p:ext>
            </p:extLst>
          </p:nvPr>
        </p:nvGraphicFramePr>
        <p:xfrm>
          <a:off x="695654" y="1604298"/>
          <a:ext cx="8128000" cy="4025900"/>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a:extLst>
              <a:ext uri="{FF2B5EF4-FFF2-40B4-BE49-F238E27FC236}">
                <a16:creationId xmlns:a16="http://schemas.microsoft.com/office/drawing/2014/main" id="{37BC6715-3ADC-0AAF-41BB-F312E4E36272}"/>
              </a:ext>
            </a:extLst>
          </p:cNvPr>
          <p:cNvSpPr>
            <a:spLocks noGrp="1"/>
          </p:cNvSpPr>
          <p:nvPr>
            <p:ph type="title"/>
          </p:nvPr>
        </p:nvSpPr>
        <p:spPr>
          <a:xfrm>
            <a:off x="838200" y="447505"/>
            <a:ext cx="11430000" cy="1325563"/>
          </a:xfrm>
        </p:spPr>
        <p:txBody>
          <a:bodyPr>
            <a:noAutofit/>
          </a:bodyPr>
          <a:lstStyle/>
          <a:p>
            <a:pPr marL="0" marR="0" lvl="0" indent="0" defTabSz="914400" rtl="0" eaLnBrk="1" fontAlgn="auto" latinLnBrk="0" hangingPunct="1">
              <a:lnSpc>
                <a:spcPct val="120000"/>
              </a:lnSpc>
              <a:spcBef>
                <a:spcPts val="0"/>
              </a:spcBef>
              <a:spcAft>
                <a:spcPts val="600"/>
              </a:spcAft>
              <a:tabLst/>
              <a:defRPr/>
            </a:pPr>
            <a:r>
              <a:rPr lang="en-US" sz="3200" b="1">
                <a:latin typeface="Futura Std Book" panose="020B0502020204020303" pitchFamily="34" charset="0"/>
              </a:rPr>
              <a:t>T</a:t>
            </a:r>
            <a:r>
              <a:rPr kumimoji="0" lang="en-US" sz="3200" b="1" i="0" u="none" strike="noStrike" kern="1200" cap="none" spc="0" normalizeH="0" baseline="0" noProof="0">
                <a:ln>
                  <a:noFill/>
                </a:ln>
                <a:effectLst/>
                <a:uLnTx/>
                <a:uFillTx/>
                <a:latin typeface="Futura Std Book" panose="020B0502020204020303" pitchFamily="34" charset="0"/>
                <a:ea typeface="+mn-ea"/>
                <a:cs typeface="+mn-cs"/>
              </a:rPr>
              <a:t>op five obstacles are </a:t>
            </a:r>
            <a:r>
              <a:rPr kumimoji="0" lang="en-US" sz="3200" b="1" i="0" u="none" strike="noStrike" kern="1200" cap="none" spc="0" normalizeH="0" baseline="0" noProof="0">
                <a:ln>
                  <a:noFill/>
                </a:ln>
                <a:solidFill>
                  <a:schemeClr val="accent2"/>
                </a:solidFill>
                <a:effectLst/>
                <a:uLnTx/>
                <a:uFillTx/>
                <a:latin typeface="Futura Std Book" panose="020B0502020204020303" pitchFamily="34" charset="0"/>
                <a:ea typeface="+mn-ea"/>
                <a:cs typeface="+mn-cs"/>
              </a:rPr>
              <a:t>cost</a:t>
            </a:r>
            <a:r>
              <a:rPr lang="en-US" sz="3200" b="1">
                <a:solidFill>
                  <a:schemeClr val="accent2"/>
                </a:solidFill>
                <a:latin typeface="Futura Std Book" panose="020B0502020204020303" pitchFamily="34" charset="0"/>
              </a:rPr>
              <a:t>-</a:t>
            </a:r>
            <a:r>
              <a:rPr kumimoji="0" lang="en-US" sz="3200" b="1" i="0" u="none" strike="noStrike" kern="1200" cap="none" spc="0" normalizeH="0" baseline="0" noProof="0">
                <a:ln>
                  <a:noFill/>
                </a:ln>
                <a:solidFill>
                  <a:schemeClr val="accent2"/>
                </a:solidFill>
                <a:effectLst/>
                <a:uLnTx/>
                <a:uFillTx/>
                <a:latin typeface="Futura Std Book" panose="020B0502020204020303" pitchFamily="34" charset="0"/>
                <a:ea typeface="+mn-ea"/>
                <a:cs typeface="+mn-cs"/>
              </a:rPr>
              <a:t>related</a:t>
            </a:r>
            <a:endParaRPr lang="en-CA" sz="3200"/>
          </a:p>
        </p:txBody>
      </p:sp>
      <p:sp>
        <p:nvSpPr>
          <p:cNvPr id="4" name="TextBox 3">
            <a:extLst>
              <a:ext uri="{FF2B5EF4-FFF2-40B4-BE49-F238E27FC236}">
                <a16:creationId xmlns:a16="http://schemas.microsoft.com/office/drawing/2014/main" id="{51BB67A5-2F79-F26A-225E-C947538A1E04}"/>
              </a:ext>
            </a:extLst>
          </p:cNvPr>
          <p:cNvSpPr txBox="1"/>
          <p:nvPr/>
        </p:nvSpPr>
        <p:spPr>
          <a:xfrm>
            <a:off x="9319324" y="2333377"/>
            <a:ext cx="1973655" cy="1754326"/>
          </a:xfrm>
          <a:prstGeom prst="rect">
            <a:avLst/>
          </a:prstGeom>
          <a:noFill/>
        </p:spPr>
        <p:txBody>
          <a:bodyPr wrap="square" rtlCol="0">
            <a:spAutoFit/>
          </a:bodyPr>
          <a:lstStyle/>
          <a:p>
            <a:pPr algn="ctr"/>
            <a:r>
              <a:rPr lang="en-CA" dirty="0">
                <a:solidFill>
                  <a:srgbClr val="002060"/>
                </a:solidFill>
                <a:latin typeface="Futura Std Book" panose="020B0502020204020303"/>
              </a:rPr>
              <a:t>74% of healthcare or social assistance organizations see inflation as an obstacle</a:t>
            </a:r>
          </a:p>
        </p:txBody>
      </p:sp>
    </p:spTree>
    <p:extLst>
      <p:ext uri="{BB962C8B-B14F-4D97-AF65-F5344CB8AC3E}">
        <p14:creationId xmlns:p14="http://schemas.microsoft.com/office/powerpoint/2010/main" val="11019099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A975B-CBD6-AB3A-B7C1-C76B45FC6752}"/>
              </a:ext>
            </a:extLst>
          </p:cNvPr>
          <p:cNvSpPr>
            <a:spLocks noGrp="1"/>
          </p:cNvSpPr>
          <p:nvPr>
            <p:ph type="title"/>
          </p:nvPr>
        </p:nvSpPr>
        <p:spPr/>
        <p:txBody>
          <a:bodyPr>
            <a:normAutofit/>
          </a:bodyPr>
          <a:lstStyle/>
          <a:p>
            <a:r>
              <a:rPr lang="af-ZA" sz="3200">
                <a:latin typeface="Futura Std Book" panose="020B0502020204020303" pitchFamily="34" charset="0"/>
              </a:rPr>
              <a:t>Cashflow and debt</a:t>
            </a:r>
            <a:endParaRPr lang="en-CA" sz="3200">
              <a:latin typeface="Futura Std Book" panose="020B0502020204020303" pitchFamily="34" charset="0"/>
            </a:endParaRPr>
          </a:p>
        </p:txBody>
      </p:sp>
      <p:sp>
        <p:nvSpPr>
          <p:cNvPr id="7" name="TextBox 6">
            <a:extLst>
              <a:ext uri="{FF2B5EF4-FFF2-40B4-BE49-F238E27FC236}">
                <a16:creationId xmlns:a16="http://schemas.microsoft.com/office/drawing/2014/main" id="{F3A92236-5230-42A8-60FF-83CBF59F1C43}"/>
              </a:ext>
            </a:extLst>
          </p:cNvPr>
          <p:cNvSpPr txBox="1"/>
          <p:nvPr/>
        </p:nvSpPr>
        <p:spPr>
          <a:xfrm>
            <a:off x="1878918" y="1858236"/>
            <a:ext cx="656624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b="1">
                <a:solidFill>
                  <a:prstClr val="black"/>
                </a:solidFill>
                <a:latin typeface="Futura Std Medium" panose="020B0502020204020303"/>
              </a:rPr>
              <a:t>69%</a:t>
            </a:r>
            <a:r>
              <a:rPr lang="en-CA">
                <a:solidFill>
                  <a:prstClr val="black"/>
                </a:solidFill>
                <a:latin typeface="Futura Std Medium" panose="020B0502020204020303"/>
              </a:rPr>
              <a:t> of businesses can take on more debt, </a:t>
            </a:r>
            <a:r>
              <a:rPr lang="en-CA" b="1">
                <a:solidFill>
                  <a:prstClr val="black"/>
                </a:solidFill>
                <a:latin typeface="Futura Std Medium" panose="020B0502020204020303"/>
              </a:rPr>
              <a:t>19%</a:t>
            </a:r>
            <a:r>
              <a:rPr lang="en-CA">
                <a:solidFill>
                  <a:prstClr val="black"/>
                </a:solidFill>
                <a:latin typeface="Futura Std Medium" panose="020B0502020204020303"/>
              </a:rPr>
              <a:t> cannot</a:t>
            </a:r>
            <a:endParaRPr kumimoji="0" lang="en-CA" sz="1800" i="0" u="none" strike="noStrike" kern="1200" cap="none" spc="0" normalizeH="0" baseline="0" noProof="0">
              <a:ln>
                <a:noFill/>
              </a:ln>
              <a:solidFill>
                <a:prstClr val="black"/>
              </a:solidFill>
              <a:effectLst/>
              <a:uLnTx/>
              <a:uFillTx/>
              <a:latin typeface="Futura Std Medium" panose="020B05020202040203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016A7591-A019-10A9-ABA1-5D088AB8A47F}"/>
              </a:ext>
            </a:extLst>
          </p:cNvPr>
          <p:cNvSpPr txBox="1"/>
          <p:nvPr/>
        </p:nvSpPr>
        <p:spPr>
          <a:xfrm>
            <a:off x="976808" y="2493796"/>
            <a:ext cx="4807389"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b="1">
                <a:solidFill>
                  <a:prstClr val="black"/>
                </a:solidFill>
                <a:latin typeface="Futura Std Medium" panose="020B0502020204020303"/>
              </a:rPr>
              <a:t>Of those that cannot…</a:t>
            </a:r>
          </a:p>
        </p:txBody>
      </p:sp>
      <p:pic>
        <p:nvPicPr>
          <p:cNvPr id="18" name="Graphic 17" descr="Philanthropy outline">
            <a:extLst>
              <a:ext uri="{FF2B5EF4-FFF2-40B4-BE49-F238E27FC236}">
                <a16:creationId xmlns:a16="http://schemas.microsoft.com/office/drawing/2014/main" id="{25DD2C78-1D18-592B-BB83-F9D90528F9C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01359" y="1553763"/>
            <a:ext cx="914400" cy="914400"/>
          </a:xfrm>
          <a:prstGeom prst="rect">
            <a:avLst/>
          </a:prstGeom>
        </p:spPr>
      </p:pic>
      <p:sp>
        <p:nvSpPr>
          <p:cNvPr id="23" name="TextBox 22">
            <a:extLst>
              <a:ext uri="{FF2B5EF4-FFF2-40B4-BE49-F238E27FC236}">
                <a16:creationId xmlns:a16="http://schemas.microsoft.com/office/drawing/2014/main" id="{5C52A520-DE6D-507F-7265-FF888B1559DC}"/>
              </a:ext>
            </a:extLst>
          </p:cNvPr>
          <p:cNvSpPr txBox="1"/>
          <p:nvPr/>
        </p:nvSpPr>
        <p:spPr>
          <a:xfrm>
            <a:off x="1795681" y="3379913"/>
            <a:ext cx="4807389" cy="646331"/>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en-CA" b="1">
                <a:solidFill>
                  <a:prstClr val="black"/>
                </a:solidFill>
                <a:latin typeface="Futura Std Medium" panose="020B0502020204020303"/>
              </a:rPr>
              <a:t>42</a:t>
            </a:r>
            <a:r>
              <a:rPr kumimoji="0" lang="en-CA" sz="1800" b="1" i="0" u="none" strike="noStrike" kern="1200" cap="none" spc="0" normalizeH="0" baseline="0" noProof="0">
                <a:ln>
                  <a:noFill/>
                </a:ln>
                <a:solidFill>
                  <a:prstClr val="black"/>
                </a:solidFill>
                <a:effectLst/>
                <a:uLnTx/>
                <a:uFillTx/>
                <a:latin typeface="Futura Std Medium" panose="020B0502020204020303"/>
                <a:ea typeface="+mn-ea"/>
                <a:cs typeface="+mn-cs"/>
              </a:rPr>
              <a:t>% </a:t>
            </a:r>
            <a:r>
              <a:rPr kumimoji="0" lang="en-CA" sz="1800" i="0" u="none" strike="noStrike" kern="1200" cap="none" spc="0" normalizeH="0" baseline="0" noProof="0">
                <a:ln>
                  <a:noFill/>
                </a:ln>
                <a:solidFill>
                  <a:prstClr val="black"/>
                </a:solidFill>
                <a:effectLst/>
                <a:uLnTx/>
                <a:uFillTx/>
                <a:latin typeface="Futura Std Medium" panose="020B0502020204020303"/>
                <a:ea typeface="+mn-ea"/>
                <a:cs typeface="+mn-cs"/>
              </a:rPr>
              <a:t>cite </a:t>
            </a:r>
            <a:r>
              <a:rPr lang="en-CA">
                <a:solidFill>
                  <a:schemeClr val="accent1"/>
                </a:solidFill>
                <a:latin typeface="Futura Std Medium" panose="020B0502020204020303"/>
              </a:rPr>
              <a:t>cash flow concerns</a:t>
            </a:r>
            <a:endParaRPr kumimoji="0" lang="en-CA" sz="1800" i="0" u="none" strike="noStrike" kern="1200" cap="none" spc="0" normalizeH="0" baseline="0" noProof="0">
              <a:ln>
                <a:noFill/>
              </a:ln>
              <a:solidFill>
                <a:schemeClr val="accent1"/>
              </a:solidFill>
              <a:effectLst/>
              <a:uLnTx/>
              <a:uFillTx/>
              <a:latin typeface="Futura Std Medium" panose="020B0502020204020303"/>
              <a:ea typeface="+mn-ea"/>
              <a:cs typeface="+mn-cs"/>
            </a:endParaRPr>
          </a:p>
          <a:p>
            <a:endParaRPr lang="en-CA"/>
          </a:p>
        </p:txBody>
      </p:sp>
      <p:sp>
        <p:nvSpPr>
          <p:cNvPr id="24" name="TextBox 23">
            <a:extLst>
              <a:ext uri="{FF2B5EF4-FFF2-40B4-BE49-F238E27FC236}">
                <a16:creationId xmlns:a16="http://schemas.microsoft.com/office/drawing/2014/main" id="{5D9F01D2-8E03-6C85-B31A-94EEB55979B4}"/>
              </a:ext>
            </a:extLst>
          </p:cNvPr>
          <p:cNvSpPr txBox="1"/>
          <p:nvPr/>
        </p:nvSpPr>
        <p:spPr>
          <a:xfrm>
            <a:off x="1782994" y="4177448"/>
            <a:ext cx="5903681" cy="646331"/>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en-CA" b="1">
                <a:solidFill>
                  <a:prstClr val="black"/>
                </a:solidFill>
                <a:latin typeface="Futura Std Medium" panose="020B0502020204020303"/>
              </a:rPr>
              <a:t>43% </a:t>
            </a:r>
            <a:r>
              <a:rPr lang="en-CA">
                <a:solidFill>
                  <a:prstClr val="black"/>
                </a:solidFill>
                <a:latin typeface="Futura Std Medium" panose="020B0502020204020303"/>
              </a:rPr>
              <a:t>are </a:t>
            </a:r>
            <a:r>
              <a:rPr lang="en-CA">
                <a:solidFill>
                  <a:schemeClr val="accent1"/>
                </a:solidFill>
                <a:latin typeface="Futura Std Medium" panose="020B0502020204020303"/>
              </a:rPr>
              <a:t>uncertain of future sales, or lack confidence</a:t>
            </a:r>
          </a:p>
          <a:p>
            <a:endParaRPr lang="en-CA"/>
          </a:p>
        </p:txBody>
      </p:sp>
      <p:sp>
        <p:nvSpPr>
          <p:cNvPr id="25" name="TextBox 24">
            <a:extLst>
              <a:ext uri="{FF2B5EF4-FFF2-40B4-BE49-F238E27FC236}">
                <a16:creationId xmlns:a16="http://schemas.microsoft.com/office/drawing/2014/main" id="{A2350C6B-9030-B068-6CD9-854B3A61DBC5}"/>
              </a:ext>
            </a:extLst>
          </p:cNvPr>
          <p:cNvSpPr txBox="1"/>
          <p:nvPr/>
        </p:nvSpPr>
        <p:spPr>
          <a:xfrm>
            <a:off x="1815759" y="5249061"/>
            <a:ext cx="4354717" cy="646331"/>
          </a:xfrm>
          <a:prstGeom prst="rect">
            <a:avLst/>
          </a:prstGeom>
          <a:noFill/>
        </p:spPr>
        <p:txBody>
          <a:bodyPr wrap="square" rtlCol="0">
            <a:spAutoFit/>
          </a:bodyPr>
          <a:lstStyle/>
          <a:p>
            <a:r>
              <a:rPr lang="en-CA" b="1">
                <a:solidFill>
                  <a:prstClr val="black"/>
                </a:solidFill>
                <a:latin typeface="Futura Std Medium" panose="020B0502020204020303"/>
              </a:rPr>
              <a:t>32% </a:t>
            </a:r>
            <a:r>
              <a:rPr lang="en-CA">
                <a:solidFill>
                  <a:prstClr val="black"/>
                </a:solidFill>
                <a:latin typeface="Futura Std Medium" panose="020B0502020204020303"/>
              </a:rPr>
              <a:t>indicated that </a:t>
            </a:r>
            <a:r>
              <a:rPr lang="en-CA">
                <a:solidFill>
                  <a:srgbClr val="0076C0"/>
                </a:solidFill>
                <a:latin typeface="Futura Std Medium" panose="020B0502020204020303"/>
              </a:rPr>
              <a:t>interest rates are unfavourable</a:t>
            </a:r>
            <a:endParaRPr lang="en-CA">
              <a:solidFill>
                <a:srgbClr val="0076C0"/>
              </a:solidFill>
            </a:endParaRPr>
          </a:p>
        </p:txBody>
      </p:sp>
      <p:pic>
        <p:nvPicPr>
          <p:cNvPr id="27" name="Graphic 26" descr="Store outline">
            <a:extLst>
              <a:ext uri="{FF2B5EF4-FFF2-40B4-BE49-F238E27FC236}">
                <a16:creationId xmlns:a16="http://schemas.microsoft.com/office/drawing/2014/main" id="{5D68A269-8110-2F6B-EF3F-9E163E31C75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81281" y="4026244"/>
            <a:ext cx="914400" cy="914400"/>
          </a:xfrm>
          <a:prstGeom prst="rect">
            <a:avLst/>
          </a:prstGeom>
        </p:spPr>
      </p:pic>
      <p:pic>
        <p:nvPicPr>
          <p:cNvPr id="3" name="Picture 2" descr="Shape, circle&#10;&#10;Description automatically generated">
            <a:extLst>
              <a:ext uri="{FF2B5EF4-FFF2-40B4-BE49-F238E27FC236}">
                <a16:creationId xmlns:a16="http://schemas.microsoft.com/office/drawing/2014/main" id="{51D52126-F402-FE5C-85CC-31B52D2B8A89}"/>
              </a:ext>
            </a:extLst>
          </p:cNvPr>
          <p:cNvPicPr>
            <a:picLocks noChangeAspect="1"/>
          </p:cNvPicPr>
          <p:nvPr/>
        </p:nvPicPr>
        <p:blipFill rotWithShape="1">
          <a:blip r:embed="rId7">
            <a:extLst>
              <a:ext uri="{28A0092B-C50C-407E-A947-70E740481C1C}">
                <a14:useLocalDpi xmlns:a14="http://schemas.microsoft.com/office/drawing/2010/main" val="0"/>
              </a:ext>
            </a:extLst>
          </a:blip>
          <a:srcRect r="-259"/>
          <a:stretch/>
        </p:blipFill>
        <p:spPr>
          <a:xfrm rot="16200000">
            <a:off x="8075027" y="2026269"/>
            <a:ext cx="3589822" cy="3784812"/>
          </a:xfrm>
          <a:prstGeom prst="rect">
            <a:avLst/>
          </a:prstGeom>
        </p:spPr>
      </p:pic>
      <p:pic>
        <p:nvPicPr>
          <p:cNvPr id="8" name="Graphic 7" descr="Bank outline">
            <a:extLst>
              <a:ext uri="{FF2B5EF4-FFF2-40B4-BE49-F238E27FC236}">
                <a16:creationId xmlns:a16="http://schemas.microsoft.com/office/drawing/2014/main" id="{7DAE61C5-E5D1-4DAA-39B0-527742363C8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01359" y="4980992"/>
            <a:ext cx="914400" cy="914400"/>
          </a:xfrm>
          <a:prstGeom prst="rect">
            <a:avLst/>
          </a:prstGeom>
        </p:spPr>
      </p:pic>
      <p:pic>
        <p:nvPicPr>
          <p:cNvPr id="11" name="Graphic 10" descr="Money outline">
            <a:extLst>
              <a:ext uri="{FF2B5EF4-FFF2-40B4-BE49-F238E27FC236}">
                <a16:creationId xmlns:a16="http://schemas.microsoft.com/office/drawing/2014/main" id="{B30D2882-E49A-BAAC-0F7A-6A82C974501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01359" y="3004275"/>
            <a:ext cx="914400" cy="914400"/>
          </a:xfrm>
          <a:prstGeom prst="rect">
            <a:avLst/>
          </a:prstGeom>
        </p:spPr>
      </p:pic>
      <p:sp>
        <p:nvSpPr>
          <p:cNvPr id="12" name="TextBox 11">
            <a:extLst>
              <a:ext uri="{FF2B5EF4-FFF2-40B4-BE49-F238E27FC236}">
                <a16:creationId xmlns:a16="http://schemas.microsoft.com/office/drawing/2014/main" id="{BA6DC180-93DA-60E4-5DD5-D49665164411}"/>
              </a:ext>
            </a:extLst>
          </p:cNvPr>
          <p:cNvSpPr txBox="1"/>
          <p:nvPr/>
        </p:nvSpPr>
        <p:spPr>
          <a:xfrm>
            <a:off x="8588388" y="2672668"/>
            <a:ext cx="2563100" cy="2308324"/>
          </a:xfrm>
          <a:prstGeom prst="rect">
            <a:avLst/>
          </a:prstGeom>
          <a:noFill/>
        </p:spPr>
        <p:txBody>
          <a:bodyPr wrap="square" rtlCol="0">
            <a:spAutoFit/>
          </a:bodyPr>
          <a:lstStyle/>
          <a:p>
            <a:pPr algn="ctr"/>
            <a:r>
              <a:rPr lang="en-CA">
                <a:solidFill>
                  <a:srgbClr val="002060"/>
                </a:solidFill>
                <a:latin typeface="Futura Std Book" panose="020B0502020204020303"/>
              </a:rPr>
              <a:t>13% of healthcare and social assistance organizations indicate they </a:t>
            </a:r>
            <a:r>
              <a:rPr lang="en-CA" b="1">
                <a:solidFill>
                  <a:srgbClr val="002060"/>
                </a:solidFill>
                <a:latin typeface="Futura Std Book" panose="020B0502020204020303"/>
              </a:rPr>
              <a:t>do not </a:t>
            </a:r>
            <a:r>
              <a:rPr lang="en-CA">
                <a:solidFill>
                  <a:srgbClr val="002060"/>
                </a:solidFill>
                <a:latin typeface="Futura Std Book" panose="020B0502020204020303"/>
              </a:rPr>
              <a:t>have the cash or liquid assets required to operate, and will not be able to acquire them</a:t>
            </a:r>
          </a:p>
        </p:txBody>
      </p:sp>
    </p:spTree>
    <p:extLst>
      <p:ext uri="{BB962C8B-B14F-4D97-AF65-F5344CB8AC3E}">
        <p14:creationId xmlns:p14="http://schemas.microsoft.com/office/powerpoint/2010/main" val="31850539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8274D-32E4-2410-FD7A-CF8A613F5ADB}"/>
              </a:ext>
            </a:extLst>
          </p:cNvPr>
          <p:cNvSpPr>
            <a:spLocks noGrp="1"/>
          </p:cNvSpPr>
          <p:nvPr>
            <p:ph type="title"/>
          </p:nvPr>
        </p:nvSpPr>
        <p:spPr/>
        <p:txBody>
          <a:bodyPr>
            <a:normAutofit/>
          </a:bodyPr>
          <a:lstStyle/>
          <a:p>
            <a:r>
              <a:rPr lang="en-CA" sz="3200">
                <a:latin typeface="Futura Std Book" panose="020B0502020204020303" pitchFamily="34" charset="0"/>
              </a:rPr>
              <a:t>The role of government</a:t>
            </a:r>
          </a:p>
        </p:txBody>
      </p:sp>
      <p:sp>
        <p:nvSpPr>
          <p:cNvPr id="5" name="Content Placeholder 4">
            <a:extLst>
              <a:ext uri="{FF2B5EF4-FFF2-40B4-BE49-F238E27FC236}">
                <a16:creationId xmlns:a16="http://schemas.microsoft.com/office/drawing/2014/main" id="{56C755D8-0744-A0F9-7407-18BC1FB34162}"/>
              </a:ext>
            </a:extLst>
          </p:cNvPr>
          <p:cNvSpPr>
            <a:spLocks noGrp="1"/>
          </p:cNvSpPr>
          <p:nvPr>
            <p:ph idx="1"/>
          </p:nvPr>
        </p:nvSpPr>
        <p:spPr/>
        <p:txBody>
          <a:bodyPr>
            <a:normAutofit/>
          </a:bodyPr>
          <a:lstStyle/>
          <a:p>
            <a:pPr fontAlgn="base"/>
            <a:r>
              <a:rPr lang="en-CA" sz="1800" b="0">
                <a:solidFill>
                  <a:srgbClr val="0F2D52"/>
                </a:solidFill>
              </a:rPr>
              <a:t>As Canada’s relationship with the United States continues to shift, governments must be ready to respond rapidly with targeted supports for impacted businesses and workers.</a:t>
            </a:r>
          </a:p>
          <a:p>
            <a:pPr fontAlgn="base"/>
            <a:r>
              <a:rPr lang="en-CA" sz="1800" b="0">
                <a:solidFill>
                  <a:srgbClr val="0F2D52"/>
                </a:solidFill>
              </a:rPr>
              <a:t>Governments must act swiftly to address supply chain concerns, confidence in the integrity of our trade routes and infrastructure is massively important for business continuity, and consumer and investment attraction.</a:t>
            </a:r>
          </a:p>
          <a:p>
            <a:pPr fontAlgn="base"/>
            <a:r>
              <a:rPr lang="en-CA" sz="1800" b="0">
                <a:solidFill>
                  <a:srgbClr val="0F2D52"/>
                </a:solidFill>
              </a:rPr>
              <a:t>While concern over cost related obstacles have declined on average, 51% of businesses are concerned with inflation and specific sectors (such as agriculture) remain deeply concerned over cost pressures. Governments may need to act decisively with short term financial supports if trade conflicts continue to accelerate with the United States. </a:t>
            </a:r>
          </a:p>
          <a:p>
            <a:pPr fontAlgn="base"/>
            <a:r>
              <a:rPr lang="en-CA" sz="1800" b="0">
                <a:solidFill>
                  <a:srgbClr val="0F2D52"/>
                </a:solidFill>
              </a:rPr>
              <a:t>Businesses need policy certainty outside the four-year election cycle to make long term investments. As much as possible, continuity and incremental changes should be emphasized when committing to policy review or redesign. </a:t>
            </a:r>
          </a:p>
          <a:p>
            <a:pPr fontAlgn="base"/>
            <a:endParaRPr lang="en-CA" sz="1800" b="0"/>
          </a:p>
        </p:txBody>
      </p:sp>
    </p:spTree>
    <p:extLst>
      <p:ext uri="{BB962C8B-B14F-4D97-AF65-F5344CB8AC3E}">
        <p14:creationId xmlns:p14="http://schemas.microsoft.com/office/powerpoint/2010/main" val="18587827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955197E-718B-56CD-2E80-DE441290AD0D}"/>
              </a:ext>
            </a:extLst>
          </p:cNvPr>
          <p:cNvSpPr>
            <a:spLocks noGrp="1"/>
          </p:cNvSpPr>
          <p:nvPr>
            <p:ph type="title"/>
          </p:nvPr>
        </p:nvSpPr>
        <p:spPr>
          <a:xfrm>
            <a:off x="831850" y="1709738"/>
            <a:ext cx="10515600" cy="3542746"/>
          </a:xfrm>
        </p:spPr>
        <p:txBody>
          <a:bodyPr>
            <a:noAutofit/>
          </a:bodyPr>
          <a:lstStyle/>
          <a:p>
            <a:r>
              <a:rPr lang="en-CA" sz="2000">
                <a:solidFill>
                  <a:schemeClr val="accent3"/>
                </a:solidFill>
              </a:rPr>
              <a:t>Ruhee Ismail-Teja</a:t>
            </a:r>
            <a:br>
              <a:rPr lang="en-CA" sz="2000"/>
            </a:br>
            <a:r>
              <a:rPr lang="en-CA" sz="1600" b="0"/>
              <a:t>Vice President, Policy and External Affairs</a:t>
            </a:r>
            <a:br>
              <a:rPr lang="en-CA" sz="1600" b="0"/>
            </a:br>
            <a:r>
              <a:rPr lang="en-CA" sz="1600" b="0"/>
              <a:t>rismailteja@calgarychamber.com</a:t>
            </a:r>
            <a:br>
              <a:rPr lang="en-CA" sz="2000"/>
            </a:br>
            <a:br>
              <a:rPr lang="en-CA" sz="2000"/>
            </a:br>
            <a:r>
              <a:rPr lang="en-CA" sz="2000">
                <a:solidFill>
                  <a:schemeClr val="accent3"/>
                </a:solidFill>
              </a:rPr>
              <a:t>Vanessa Cartwright</a:t>
            </a:r>
            <a:br>
              <a:rPr lang="en-CA" sz="2000"/>
            </a:br>
            <a:r>
              <a:rPr lang="en-CA" sz="1600" b="0"/>
              <a:t>Director, Policy and Government Relations </a:t>
            </a:r>
            <a:br>
              <a:rPr lang="en-CA" sz="1600" b="0"/>
            </a:br>
            <a:r>
              <a:rPr lang="en-CA" sz="1600" b="0"/>
              <a:t>vcartwright@calgarychamber.com</a:t>
            </a:r>
            <a:endParaRPr lang="en-CA" sz="2000" b="0"/>
          </a:p>
        </p:txBody>
      </p:sp>
    </p:spTree>
    <p:extLst>
      <p:ext uri="{BB962C8B-B14F-4D97-AF65-F5344CB8AC3E}">
        <p14:creationId xmlns:p14="http://schemas.microsoft.com/office/powerpoint/2010/main" val="2595503116"/>
      </p:ext>
    </p:extLst>
  </p:cSld>
  <p:clrMapOvr>
    <a:masterClrMapping/>
  </p:clrMapOvr>
</p:sld>
</file>

<file path=ppt/theme/theme1.xml><?xml version="1.0" encoding="utf-8"?>
<a:theme xmlns:a="http://schemas.openxmlformats.org/drawingml/2006/main" name="7_Blue Slide">
  <a:themeElements>
    <a:clrScheme name="Custom 1">
      <a:dk1>
        <a:sysClr val="windowText" lastClr="000000"/>
      </a:dk1>
      <a:lt1>
        <a:sysClr val="window" lastClr="FFFFFF"/>
      </a:lt1>
      <a:dk2>
        <a:srgbClr val="6D6E71"/>
      </a:dk2>
      <a:lt2>
        <a:srgbClr val="E7E6E6"/>
      </a:lt2>
      <a:accent1>
        <a:srgbClr val="0076C0"/>
      </a:accent1>
      <a:accent2>
        <a:srgbClr val="ED0C6E"/>
      </a:accent2>
      <a:accent3>
        <a:srgbClr val="0F2D52"/>
      </a:accent3>
      <a:accent4>
        <a:srgbClr val="442580"/>
      </a:accent4>
      <a:accent5>
        <a:srgbClr val="00A2B2"/>
      </a:accent5>
      <a:accent6>
        <a:srgbClr val="8EAADB"/>
      </a:accent6>
      <a:hlink>
        <a:srgbClr val="0076C0"/>
      </a:hlink>
      <a:folHlink>
        <a:srgbClr val="0F2D5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Standard Slide Blue">
  <a:themeElements>
    <a:clrScheme name="Custom 1">
      <a:dk1>
        <a:sysClr val="windowText" lastClr="000000"/>
      </a:dk1>
      <a:lt1>
        <a:sysClr val="window" lastClr="FFFFFF"/>
      </a:lt1>
      <a:dk2>
        <a:srgbClr val="6D6E71"/>
      </a:dk2>
      <a:lt2>
        <a:srgbClr val="E7E6E6"/>
      </a:lt2>
      <a:accent1>
        <a:srgbClr val="0076C0"/>
      </a:accent1>
      <a:accent2>
        <a:srgbClr val="ED0C6E"/>
      </a:accent2>
      <a:accent3>
        <a:srgbClr val="0F2D52"/>
      </a:accent3>
      <a:accent4>
        <a:srgbClr val="442580"/>
      </a:accent4>
      <a:accent5>
        <a:srgbClr val="00A2B2"/>
      </a:accent5>
      <a:accent6>
        <a:srgbClr val="8EAADB"/>
      </a:accent6>
      <a:hlink>
        <a:srgbClr val="0076C0"/>
      </a:hlink>
      <a:folHlink>
        <a:srgbClr val="0F2D5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59E539BB25BBF47859A5A43613A9BF6" ma:contentTypeVersion="18" ma:contentTypeDescription="Create a new document." ma:contentTypeScope="" ma:versionID="98843a6bb5fc9d99eca04a5053b0b98c">
  <xsd:schema xmlns:xsd="http://www.w3.org/2001/XMLSchema" xmlns:xs="http://www.w3.org/2001/XMLSchema" xmlns:p="http://schemas.microsoft.com/office/2006/metadata/properties" xmlns:ns2="26144d37-3f9f-4e4a-b5d6-e97463f54e64" xmlns:ns3="ba40d3ec-c7b1-4edd-8e54-99f51a0aa7e2" targetNamespace="http://schemas.microsoft.com/office/2006/metadata/properties" ma:root="true" ma:fieldsID="4310069ad182fd6873c7b1661d9bcf0b" ns2:_="" ns3:_="">
    <xsd:import namespace="26144d37-3f9f-4e4a-b5d6-e97463f54e64"/>
    <xsd:import namespace="ba40d3ec-c7b1-4edd-8e54-99f51a0aa7e2"/>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ServiceLocation"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144d37-3f9f-4e4a-b5d6-e97463f54e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b37c03c-b3b9-41c9-b7b4-eeb157005d43"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a40d3ec-c7b1-4edd-8e54-99f51a0aa7e2"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7e1ebd88-2654-4d16-9adb-187de8a1a0b8}" ma:internalName="TaxCatchAll" ma:showField="CatchAllData" ma:web="ba40d3ec-c7b1-4edd-8e54-99f51a0aa7e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6144d37-3f9f-4e4a-b5d6-e97463f54e64">
      <Terms xmlns="http://schemas.microsoft.com/office/infopath/2007/PartnerControls"/>
    </lcf76f155ced4ddcb4097134ff3c332f>
    <TaxCatchAll xmlns="ba40d3ec-c7b1-4edd-8e54-99f51a0aa7e2"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FB86C2D-0E4D-4101-A95F-2EACA6726C9B}">
  <ds:schemaRefs>
    <ds:schemaRef ds:uri="26144d37-3f9f-4e4a-b5d6-e97463f54e64"/>
    <ds:schemaRef ds:uri="ba40d3ec-c7b1-4edd-8e54-99f51a0aa7e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CA080F25-01F4-4A60-A549-9ED379240A8D}">
  <ds:schemaRefs>
    <ds:schemaRef ds:uri="26144d37-3f9f-4e4a-b5d6-e97463f54e64"/>
    <ds:schemaRef ds:uri="ba40d3ec-c7b1-4edd-8e54-99f51a0aa7e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C663CAA7-1FBB-4158-9BF7-36F7DE31B21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537</Words>
  <Application>Microsoft Office PowerPoint</Application>
  <PresentationFormat>Widescreen</PresentationFormat>
  <Paragraphs>107</Paragraphs>
  <Slides>11</Slides>
  <Notes>10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11</vt:i4>
      </vt:variant>
    </vt:vector>
  </HeadingPairs>
  <TitlesOfParts>
    <vt:vector size="18" baseType="lpstr">
      <vt:lpstr>Aptos</vt:lpstr>
      <vt:lpstr>Arial</vt:lpstr>
      <vt:lpstr>Calibri</vt:lpstr>
      <vt:lpstr>Futura Std Book</vt:lpstr>
      <vt:lpstr>Futura Std Medium</vt:lpstr>
      <vt:lpstr>7_Blue Slide</vt:lpstr>
      <vt:lpstr>1_Standard Slide Blue</vt:lpstr>
      <vt:lpstr>Q2 Calgary Business Conditions</vt:lpstr>
      <vt:lpstr> Key insights</vt:lpstr>
      <vt:lpstr>Business optimism sinks</vt:lpstr>
      <vt:lpstr>PowerPoint Presentation</vt:lpstr>
      <vt:lpstr>Supply chain concerns spike</vt:lpstr>
      <vt:lpstr>Labour-related concerns trend upwards</vt:lpstr>
      <vt:lpstr>Cost-related obstacles persist</vt:lpstr>
      <vt:lpstr>Top five obstacles are cost-related</vt:lpstr>
      <vt:lpstr>Cashflow and debt</vt:lpstr>
      <vt:lpstr>The role of government</vt:lpstr>
      <vt:lpstr>Ruhee Ismail-Teja Vice President, Policy and External Affairs rismailteja@calgarychamber.com  Vanessa Cartwright Director, Policy and Government Relations  vcartwright@calgarychamber.com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Dan Kohse</dc:creator>
  <cp:lastModifiedBy>Ty Willness</cp:lastModifiedBy>
  <cp:revision>1</cp:revision>
  <cp:lastPrinted>2024-10-01T21:22:13Z</cp:lastPrinted>
  <dcterms:created xsi:type="dcterms:W3CDTF">2024-09-10T14:04:05Z</dcterms:created>
  <dcterms:modified xsi:type="dcterms:W3CDTF">2026-03-13T17:42:28Z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0x010100859E539BB25BBF47859A5A43613A9BF6</vt:lpwstr>
  </property>
  <property fmtid="{D5CDD505-2E9C-101B-9397-08002B2CF9AE}" pid="3" name="MediaServiceImageTags">
    <vt:lpwstr/>
  </property>
</Properties>
</file>